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98" r:id="rId3"/>
    <p:sldId id="301" r:id="rId4"/>
    <p:sldId id="303" r:id="rId5"/>
    <p:sldId id="300" r:id="rId6"/>
    <p:sldId id="339" r:id="rId7"/>
    <p:sldId id="334" r:id="rId8"/>
    <p:sldId id="321" r:id="rId9"/>
    <p:sldId id="323" r:id="rId10"/>
    <p:sldId id="312" r:id="rId11"/>
    <p:sldId id="324" r:id="rId12"/>
    <p:sldId id="340" r:id="rId13"/>
    <p:sldId id="317" r:id="rId14"/>
    <p:sldId id="296" r:id="rId15"/>
    <p:sldId id="342" r:id="rId16"/>
    <p:sldId id="341" r:id="rId17"/>
    <p:sldId id="336" r:id="rId18"/>
    <p:sldId id="337" r:id="rId19"/>
    <p:sldId id="338" r:id="rId20"/>
    <p:sldId id="343" r:id="rId21"/>
    <p:sldId id="291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19"/>
    <a:srgbClr val="EC7728"/>
    <a:srgbClr val="203864"/>
    <a:srgbClr val="284780"/>
    <a:srgbClr val="2846A8"/>
    <a:srgbClr val="345DA6"/>
    <a:srgbClr val="D60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74767" autoAdjust="0"/>
  </p:normalViewPr>
  <p:slideViewPr>
    <p:cSldViewPr snapToGrid="0">
      <p:cViewPr varScale="1">
        <p:scale>
          <a:sx n="86" d="100"/>
          <a:sy n="86" d="100"/>
        </p:scale>
        <p:origin x="15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45419-1FB1-4E94-8533-C89AF016F54E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0809A-BDFC-4AA3-9327-AEC6D7E3EC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79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663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Richtlijn neonatale trombocytopenie NVK: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Kliniek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van de moeders met ITP wordt bij 15% van de geboren neonaten een neonatale trombocytopenie gevonden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bloedingsproblemen in utero en tijdens de bevalling komen zelden voor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geen correlatie tussen maternale en neonatale trombocyten aantal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Gevaren trombocytopenie: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intra-craniële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bloedingen (</a:t>
            </a:r>
            <a:r>
              <a:rPr lang="nl-NL" dirty="0"/>
              <a:t>Intracraniële bloedingen komen voor bij 1,3% van de neonaten met een trombocytopenie)</a:t>
            </a:r>
            <a:endParaRPr lang="nl-NL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801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Richtlijn </a:t>
            </a:r>
            <a:r>
              <a:rPr lang="nl-NL" sz="1200" dirty="0">
                <a:solidFill>
                  <a:srgbClr val="203864"/>
                </a:solidFill>
              </a:rPr>
              <a:t>Foetale/Neonatale auto-immuun trombocytopenie 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NVK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Behandeling maternaal ITP en beleid neonaat</a:t>
            </a:r>
            <a:b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Advies: </a:t>
            </a:r>
            <a:r>
              <a:rPr lang="nl-NL" dirty="0"/>
              <a:t>Bevalling in ziekenhuis, laagdrempelig een sectio</a:t>
            </a:r>
          </a:p>
          <a:p>
            <a:r>
              <a:rPr lang="nl-NL" b="1" dirty="0"/>
              <a:t>- CI: </a:t>
            </a:r>
            <a:r>
              <a:rPr lang="nl-NL" dirty="0"/>
              <a:t>vacuümextractie (relatieve contra-indicatie), schedelelektrode. Invasieve ingrepen vermijden.</a:t>
            </a:r>
          </a:p>
          <a:p>
            <a:r>
              <a:rPr lang="nl-NL" b="1" dirty="0"/>
              <a:t>-AO: </a:t>
            </a:r>
            <a:r>
              <a:rPr lang="nl-NL" dirty="0"/>
              <a:t>direct postpartum en op dag 1, 3 en 5: trombocyten aantal controleren.</a:t>
            </a:r>
            <a:br>
              <a:rPr lang="nl-NL" dirty="0"/>
            </a:br>
            <a:r>
              <a:rPr lang="nl-NL" dirty="0"/>
              <a:t>Direct postpartum kan lab controle uit navelstrengbloed.</a:t>
            </a:r>
            <a:br>
              <a:rPr lang="nl-NL" dirty="0"/>
            </a:br>
            <a:r>
              <a:rPr lang="nl-NL" b="1" dirty="0"/>
              <a:t>Echo-cerebrum: </a:t>
            </a:r>
            <a:r>
              <a:rPr lang="nl-NL" b="0" dirty="0"/>
              <a:t>bij traumatische partus of bij trombocyten &lt;50. </a:t>
            </a:r>
            <a:br>
              <a:rPr lang="nl-NL" b="0" dirty="0"/>
            </a:br>
            <a:r>
              <a:rPr lang="nl-NL" b="1" dirty="0"/>
              <a:t>Behandeling:</a:t>
            </a:r>
            <a:r>
              <a:rPr lang="nl-NL" b="0" dirty="0"/>
              <a:t> Immuunglobulines 1 gr/kg 2 dagen IV</a:t>
            </a:r>
            <a:r>
              <a:rPr lang="nl-NL" b="1" dirty="0"/>
              <a:t>: </a:t>
            </a:r>
            <a:r>
              <a:rPr lang="nl-NL" b="0" dirty="0"/>
              <a:t>bij trombocyten onder de 20-50 x10^9 en/of bloedingsproblemen. </a:t>
            </a:r>
            <a:br>
              <a:rPr lang="nl-NL" b="0" dirty="0"/>
            </a:br>
            <a:r>
              <a:rPr lang="nl-NL" b="0" dirty="0"/>
              <a:t/>
            </a:r>
            <a:br>
              <a:rPr lang="nl-NL" b="0" dirty="0"/>
            </a:br>
            <a:endParaRPr lang="nl-NL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007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ACOG: bij GT komt neonatale trombocytopenie voor bij 0.1-2.3%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Maternaal ITP: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Luo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 A meta-analysis of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neonatal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pregnant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immune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thrombocytopenic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purpura. J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Obstet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Gynaecol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Research, september 2021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Studiepopulatie: 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1844 neonaten, 375 neonaten met trombocytopenie (=24%)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Milde trombocytopenie (100-150): 17.6%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Matige trombocytopenie (50-100): 37.7 %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Ernstige trombocytopenie (0-50): 41.2 %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nl-NL" b="1" dirty="0"/>
              <a:t>Intracraniële bloeding:</a:t>
            </a:r>
            <a:r>
              <a:rPr lang="nl-NL" b="0" dirty="0"/>
              <a:t> prevalentie </a:t>
            </a:r>
            <a:r>
              <a:rPr lang="nl-NL" dirty="0"/>
              <a:t>4.1% (95% CI = 1.6-9.9%, p&lt;0.01)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319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/>
              <a:t>Neonatale trombocytopenie: 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Klaassen et al. Oorzaken en klinische consequenties van neonatale trombocytopenie bij 237 neonaten in 5 ziekenhuizen in het zuidoosten van Nederland. Tijdschrift voor bloedtransfusie 2008;1:88-95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Neonatale trombocytopenie: 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IT: 2.5%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FNAIT: 4.6%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Gevolgen neonatale trombocytopenie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Bloedings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symptomen: 6.3% 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Risico op bloeding hoeft niet gerelateerd te zijn aan de ernst van de trombocytopenie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>Petechiën (T: 8-147), hematomen (T: 89-149), intracraniële bloedingen (T: 37 – 129)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5915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1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Gynaecologie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nl-NL" sz="1200" dirty="0"/>
              <a:t>’Fysiologische’ daling trombocyten in zwangerschap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nl-NL" sz="1200" dirty="0"/>
              <a:t>Bijna 10% </a:t>
            </a:r>
            <a:r>
              <a:rPr lang="nl-NL" sz="1200" dirty="0" err="1"/>
              <a:t>zwangeren</a:t>
            </a:r>
            <a:r>
              <a:rPr lang="nl-NL" sz="1200" dirty="0"/>
              <a:t> heeft trombocyten &lt;150 in 3</a:t>
            </a:r>
            <a:r>
              <a:rPr lang="nl-NL" sz="1200" baseline="30000" dirty="0"/>
              <a:t>e</a:t>
            </a:r>
            <a:r>
              <a:rPr lang="nl-NL" sz="1200" dirty="0"/>
              <a:t> </a:t>
            </a:r>
            <a:r>
              <a:rPr lang="nl-NL" sz="1200" dirty="0" err="1"/>
              <a:t>trimeste</a:t>
            </a:r>
            <a:r>
              <a:rPr lang="nl-NL" sz="1200" dirty="0"/>
              <a:t/>
            </a:r>
            <a:br>
              <a:rPr lang="nl-NL" sz="1200" dirty="0"/>
            </a:br>
            <a:r>
              <a:rPr lang="nl-NL" sz="1200" dirty="0"/>
              <a:t>-Trombocyten &gt;100 in overgrote deel </a:t>
            </a:r>
            <a:r>
              <a:rPr lang="nl-NL" sz="1200" dirty="0" err="1"/>
              <a:t>zwangerschapsgerelateerd</a:t>
            </a:r>
            <a:r>
              <a:rPr lang="nl-NL" sz="1200" dirty="0"/>
              <a:t> en weinig klinische betekenis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b="1" u="sng" dirty="0"/>
              <a:t>Kindergeneeskunde</a:t>
            </a:r>
          </a:p>
          <a:p>
            <a:r>
              <a:rPr lang="nl-NL" sz="1200" dirty="0"/>
              <a:t>-Moeilijk onderscheid tussen zwangerschap-geassocieerde trombocytopenie en ITP </a:t>
            </a:r>
          </a:p>
          <a:p>
            <a:r>
              <a:rPr lang="nl-NL" sz="1200" dirty="0"/>
              <a:t>-ITP is diagnose per </a:t>
            </a:r>
            <a:r>
              <a:rPr lang="nl-NL" sz="1200" dirty="0" err="1"/>
              <a:t>exclusionem</a:t>
            </a:r>
            <a:endParaRPr lang="nl-NL" sz="1200" dirty="0"/>
          </a:p>
          <a:p>
            <a:r>
              <a:rPr lang="nl-NL" sz="1200" dirty="0"/>
              <a:t>-ITP: neonatale trombocytopenie bij 24%</a:t>
            </a:r>
            <a:br>
              <a:rPr lang="nl-NL" sz="1200" dirty="0"/>
            </a:br>
            <a:r>
              <a:rPr lang="nl-NL" sz="1200" dirty="0"/>
              <a:t>-Hoogte maternaal trombocyten aantal is niet gerelateerd aan de hoogte van neonatale trombocyten aantal</a:t>
            </a:r>
            <a:br>
              <a:rPr lang="nl-NL" sz="1200" dirty="0"/>
            </a:br>
            <a:r>
              <a:rPr lang="nl-NL" sz="1200" dirty="0"/>
              <a:t>-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Risico op intracraniële hemorragie hoeft niet gerelateerd te zijn aan de ernst van de trombocytopenie</a:t>
            </a:r>
            <a:endParaRPr lang="nl-NL" sz="1200" dirty="0"/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225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Nieuw lokaal protocol HMC</a:t>
            </a:r>
            <a:br>
              <a:rPr lang="nl-NL" dirty="0"/>
            </a:br>
            <a:r>
              <a:rPr lang="nl-NL" dirty="0"/>
              <a:t>- Vervangt niet de landelijke NVK richtlijn voor maternaal ITP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53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8501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107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538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845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>
                <a:solidFill>
                  <a:srgbClr val="203864"/>
                </a:solidFill>
              </a:rPr>
              <a:t>Perinatologiebespreking</a:t>
            </a:r>
            <a:r>
              <a:rPr lang="nl-NL" dirty="0">
                <a:solidFill>
                  <a:srgbClr val="203864"/>
                </a:solidFill>
              </a:rPr>
              <a:t> (fictieve casus):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>- Vrouw, 33 jaar, G1P0, AD36+4, werd besproken </a:t>
            </a:r>
            <a:r>
              <a:rPr lang="nl-NL" dirty="0" err="1">
                <a:solidFill>
                  <a:srgbClr val="203864"/>
                </a:solidFill>
              </a:rPr>
              <a:t>ivm</a:t>
            </a:r>
            <a:r>
              <a:rPr lang="nl-NL" dirty="0">
                <a:solidFill>
                  <a:srgbClr val="203864"/>
                </a:solidFill>
              </a:rPr>
              <a:t> </a:t>
            </a:r>
            <a:r>
              <a:rPr lang="nl-NL" dirty="0" err="1">
                <a:solidFill>
                  <a:srgbClr val="203864"/>
                </a:solidFill>
              </a:rPr>
              <a:t>pyelectasie</a:t>
            </a:r>
            <a:r>
              <a:rPr lang="nl-NL" dirty="0">
                <a:solidFill>
                  <a:srgbClr val="203864"/>
                </a:solidFill>
              </a:rPr>
              <a:t> van de nieren </a:t>
            </a:r>
            <a:r>
              <a:rPr lang="nl-NL" dirty="0" err="1">
                <a:solidFill>
                  <a:srgbClr val="203864"/>
                </a:solidFill>
              </a:rPr>
              <a:t>bdz</a:t>
            </a: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>- Uit het screenend lab kwam een trombocytopenie van 112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>- Verzoek vanuit kindergeneeskunde: wat is de reden van de maternale trombocytopenie? Gezien trombocyten onder 150 </a:t>
            </a:r>
            <a:r>
              <a:rPr lang="nl-NL" b="0" i="0" dirty="0">
                <a:solidFill>
                  <a:srgbClr val="000000"/>
                </a:solidFill>
                <a:effectLst/>
                <a:latin typeface="Helvetica Neue"/>
              </a:rPr>
              <a:t>×10</a:t>
            </a:r>
            <a:r>
              <a:rPr lang="nl-NL" b="0" i="0" baseline="30000" dirty="0">
                <a:solidFill>
                  <a:srgbClr val="000000"/>
                </a:solidFill>
                <a:effectLst/>
                <a:latin typeface="Helvetica Neue"/>
              </a:rPr>
              <a:t>9</a:t>
            </a:r>
            <a:r>
              <a:rPr lang="nl-NL" b="0" i="0" dirty="0">
                <a:solidFill>
                  <a:srgbClr val="000000"/>
                </a:solidFill>
                <a:effectLst/>
                <a:latin typeface="Helvetica Neue"/>
              </a:rPr>
              <a:t>/l</a:t>
            </a:r>
            <a:r>
              <a:rPr lang="nl-NL" dirty="0">
                <a:solidFill>
                  <a:srgbClr val="203864"/>
                </a:solidFill>
              </a:rPr>
              <a:t>, indicatie voor maternaal AO.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>- Respons vanuit gynaecologie: indicatie maternaal AO voor trombocytopenie indien trombocyten onder 100 </a:t>
            </a:r>
            <a:r>
              <a:rPr lang="nl-NL" b="0" i="0" dirty="0">
                <a:solidFill>
                  <a:srgbClr val="000000"/>
                </a:solidFill>
                <a:effectLst/>
                <a:latin typeface="Helvetica Neue"/>
              </a:rPr>
              <a:t>×10</a:t>
            </a:r>
            <a:r>
              <a:rPr lang="nl-NL" b="0" i="0" baseline="30000" dirty="0">
                <a:solidFill>
                  <a:srgbClr val="000000"/>
                </a:solidFill>
                <a:effectLst/>
                <a:latin typeface="Helvetica Neue"/>
              </a:rPr>
              <a:t>9</a:t>
            </a:r>
            <a:r>
              <a:rPr lang="nl-NL" b="0" i="0" dirty="0">
                <a:solidFill>
                  <a:srgbClr val="000000"/>
                </a:solidFill>
                <a:effectLst/>
                <a:latin typeface="Helvetica Neue"/>
              </a:rPr>
              <a:t>/l</a:t>
            </a: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838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8685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54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Vergelijking huidige richtlijnen HMC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NVOG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NVK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007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Huidige richtlijn maternale trombocytopenie NVOG + richtlijn HMC 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Oorzaken trombocytopenie in de zwangerschap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lang="nl-NL" sz="1200" b="1" dirty="0"/>
              <a:t>wangerschap-geassocieerde trombocytopenie: </a:t>
            </a:r>
            <a:r>
              <a:rPr lang="nl-NL" sz="1200" b="0" dirty="0"/>
              <a:t>bij 75%</a:t>
            </a:r>
            <a:br>
              <a:rPr lang="nl-NL" sz="1200" b="0" dirty="0"/>
            </a:br>
            <a:r>
              <a:rPr lang="nl-NL" sz="1200" b="1" dirty="0"/>
              <a:t>ITP: </a:t>
            </a:r>
            <a:r>
              <a:rPr lang="nl-NL" sz="1200" b="0" dirty="0"/>
              <a:t>3-5%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033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Huidige richtlijn maternale trombocytopenie NVOG + richtlijn HMC </a:t>
            </a: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NVOG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Trombocyten &gt;100: geen verdere evaluatie indien gezonde vrouw </a:t>
            </a:r>
            <a:r>
              <a:rPr lang="nl-NL" dirty="0"/>
              <a:t>zonder klinische verschijnselen, bloedingsneiging of klachten. Eenmaal trombocyten laten </a:t>
            </a:r>
            <a:r>
              <a:rPr lang="nl-NL" dirty="0" err="1"/>
              <a:t>herbepalen</a:t>
            </a:r>
            <a:r>
              <a:rPr lang="nl-NL" dirty="0"/>
              <a:t> om EDTA-pseudotrombocytenfenomeen uit te sluiten.</a:t>
            </a:r>
            <a:br>
              <a:rPr lang="nl-NL" dirty="0"/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Trombocyten 75-100: indien blanco anamnese, afwezigheid van klinische verschijnselen, bloedingsneiging of klachten: opnieuw trombocyten laten bepalen om een EDTA-pseudotrombocytenfenomeen uit te sluiten. Indien persisterend trombocyten &gt;75: maandelijks controle van trombocytenaantal WD zwangerschap-geassocieerde trombocytopenie. Indien persisterende trombocytopenie 6 weken postpartum, doorverwijzing naar hematoloog.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Trombocyten &lt;75: nadere diagnostiek om diagnoses uit te sluiten (PE/HELLP/ITP/HUS/TTP/SLE/medicatie geïnduceerd </a:t>
            </a:r>
            <a:r>
              <a:rPr lang="nl-NL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etc</a:t>
            </a: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765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ACOG: (</a:t>
            </a:r>
            <a:r>
              <a:rPr lang="en-GB" sz="1200" dirty="0" err="1"/>
              <a:t>Amerikaanse</a:t>
            </a:r>
            <a:r>
              <a:rPr lang="en-GB" sz="1200" dirty="0"/>
              <a:t> </a:t>
            </a:r>
            <a:r>
              <a:rPr lang="en-GB" sz="1200" dirty="0" err="1"/>
              <a:t>richtlijn</a:t>
            </a:r>
            <a:r>
              <a:rPr lang="en-GB" sz="1200" dirty="0"/>
              <a:t>)</a:t>
            </a:r>
            <a:br>
              <a:rPr lang="en-GB" sz="1200" dirty="0"/>
            </a:br>
            <a:r>
              <a:rPr lang="nl-NL" sz="1200" dirty="0"/>
              <a:t>T 100-149</a:t>
            </a:r>
            <a:br>
              <a:rPr lang="nl-NL" sz="1200" dirty="0"/>
            </a:br>
            <a:r>
              <a:rPr lang="nl-NL" sz="1200" dirty="0"/>
              <a:t>- GT: bij 5-11% van de </a:t>
            </a:r>
            <a:r>
              <a:rPr lang="nl-NL" sz="1200" dirty="0" err="1"/>
              <a:t>zwangeren</a:t>
            </a:r>
            <a:r>
              <a:rPr lang="nl-NL" sz="1200" dirty="0"/>
              <a:t>, vaak in 2</a:t>
            </a:r>
            <a:r>
              <a:rPr lang="nl-NL" sz="1200" baseline="30000" dirty="0"/>
              <a:t>e</a:t>
            </a:r>
            <a:r>
              <a:rPr lang="nl-NL" sz="1200" dirty="0"/>
              <a:t> of 3</a:t>
            </a:r>
            <a:r>
              <a:rPr lang="nl-NL" sz="1200" baseline="30000" dirty="0"/>
              <a:t>e</a:t>
            </a:r>
            <a:r>
              <a:rPr lang="nl-NL" sz="1200" dirty="0"/>
              <a:t> trimester. Vaak bij asymptomatische patiënt. Advies om trombocyten aantal te vervolgen.</a:t>
            </a:r>
            <a:br>
              <a:rPr lang="nl-NL" sz="1200" dirty="0"/>
            </a:br>
            <a:r>
              <a:rPr lang="nl-NL" sz="1200" dirty="0"/>
              <a:t>- ITP: indien T &lt; 100 wordt ITP aannemelijker</a:t>
            </a:r>
            <a:br>
              <a:rPr lang="nl-NL" sz="1200" dirty="0"/>
            </a:br>
            <a:r>
              <a:rPr lang="nl-NL" sz="1200" dirty="0"/>
              <a:t>- </a:t>
            </a:r>
            <a:r>
              <a:rPr lang="en-GB" sz="2800" dirty="0" err="1"/>
              <a:t>Gemiddeld</a:t>
            </a:r>
            <a:r>
              <a:rPr lang="en-GB" sz="2800" dirty="0"/>
              <a:t> </a:t>
            </a:r>
            <a:r>
              <a:rPr lang="en-GB" sz="2800" dirty="0" err="1"/>
              <a:t>trombocytengetal</a:t>
            </a:r>
            <a:r>
              <a:rPr lang="en-GB" sz="2800" dirty="0"/>
              <a:t> in </a:t>
            </a:r>
            <a:r>
              <a:rPr lang="en-GB" sz="2800" dirty="0" err="1"/>
              <a:t>laatste</a:t>
            </a:r>
            <a:r>
              <a:rPr lang="en-GB" sz="2800" dirty="0"/>
              <a:t> </a:t>
            </a:r>
            <a:r>
              <a:rPr lang="en-GB" sz="2800" dirty="0" err="1"/>
              <a:t>maand</a:t>
            </a:r>
            <a:r>
              <a:rPr lang="en-GB" sz="2800" dirty="0"/>
              <a:t> </a:t>
            </a:r>
            <a:r>
              <a:rPr lang="en-GB" sz="2800" dirty="0" err="1"/>
              <a:t>zwangerschap</a:t>
            </a:r>
            <a:r>
              <a:rPr lang="en-GB" sz="2800" dirty="0"/>
              <a:t>: 213-228 (p2.5 = 116-123)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Extra info </a:t>
            </a:r>
            <a:br>
              <a:rPr lang="nl-NL" dirty="0"/>
            </a:br>
            <a:r>
              <a:rPr lang="nl-NL" dirty="0"/>
              <a:t>NVOG: verwijzing naar artikel van </a:t>
            </a:r>
            <a:r>
              <a:rPr lang="en-GB" b="0" dirty="0"/>
              <a:t>Burrows et al NEJM 1993</a:t>
            </a:r>
            <a:br>
              <a:rPr lang="en-GB" b="0" dirty="0"/>
            </a:br>
            <a:r>
              <a:rPr lang="en-GB" b="0" dirty="0"/>
              <a:t>- </a:t>
            </a:r>
            <a:r>
              <a:rPr lang="en-GB" sz="1100" dirty="0"/>
              <a:t>15471 </a:t>
            </a:r>
            <a:r>
              <a:rPr lang="en-GB" sz="1100" dirty="0" err="1"/>
              <a:t>moeders</a:t>
            </a:r>
            <a:r>
              <a:rPr lang="en-GB" sz="1100" dirty="0"/>
              <a:t>, 15932 </a:t>
            </a:r>
            <a:r>
              <a:rPr lang="en-GB" sz="1100" dirty="0" err="1"/>
              <a:t>kinderen</a:t>
            </a:r>
            <a:r>
              <a:rPr lang="en-GB" sz="1100" dirty="0"/>
              <a:t/>
            </a:r>
            <a:br>
              <a:rPr lang="en-GB" sz="1100" dirty="0"/>
            </a:br>
            <a:r>
              <a:rPr lang="en-GB" sz="1100" dirty="0"/>
              <a:t>- </a:t>
            </a:r>
            <a:r>
              <a:rPr lang="en-GB" sz="1100" dirty="0" err="1"/>
              <a:t>Trombocytopenie</a:t>
            </a:r>
            <a:r>
              <a:rPr lang="en-GB" sz="1100" dirty="0"/>
              <a:t> </a:t>
            </a:r>
            <a:r>
              <a:rPr lang="en-GB" sz="1100" dirty="0" err="1"/>
              <a:t>bij</a:t>
            </a:r>
            <a:r>
              <a:rPr lang="en-GB" sz="1100" dirty="0"/>
              <a:t> 6.6% van de </a:t>
            </a:r>
            <a:r>
              <a:rPr lang="en-GB" sz="1100" dirty="0" err="1"/>
              <a:t>moeders</a:t>
            </a:r>
            <a:r>
              <a:rPr lang="en-GB" sz="1100" dirty="0"/>
              <a:t> </a:t>
            </a:r>
            <a:br>
              <a:rPr lang="en-GB" sz="1100" dirty="0"/>
            </a:br>
            <a:r>
              <a:rPr lang="en-GB" sz="1100" dirty="0"/>
              <a:t>- ITP </a:t>
            </a:r>
            <a:r>
              <a:rPr lang="en-GB" sz="1100" dirty="0" err="1"/>
              <a:t>bij</a:t>
            </a:r>
            <a:r>
              <a:rPr lang="en-GB" sz="1100" dirty="0"/>
              <a:t> 46 </a:t>
            </a:r>
            <a:r>
              <a:rPr lang="en-GB" sz="1100" dirty="0" err="1"/>
              <a:t>moeders</a:t>
            </a:r>
            <a:r>
              <a:rPr lang="en-GB" sz="1100" dirty="0"/>
              <a:t>, </a:t>
            </a:r>
            <a:r>
              <a:rPr lang="en-GB" sz="1100" dirty="0" err="1"/>
              <a:t>hierbij</a:t>
            </a:r>
            <a:r>
              <a:rPr lang="en-GB" sz="1100" dirty="0"/>
              <a:t> 4 </a:t>
            </a:r>
            <a:r>
              <a:rPr lang="en-GB" sz="1100" dirty="0" err="1"/>
              <a:t>neonaten</a:t>
            </a:r>
            <a:r>
              <a:rPr lang="en-GB" sz="1100" dirty="0"/>
              <a:t> met T 20-50</a:t>
            </a:r>
            <a:br>
              <a:rPr lang="en-GB" sz="1100" dirty="0"/>
            </a:br>
            <a:r>
              <a:rPr lang="en-GB" sz="1100" dirty="0"/>
              <a:t>- </a:t>
            </a:r>
            <a:r>
              <a:rPr lang="en-GB" sz="1100" dirty="0" err="1"/>
              <a:t>Neonatale</a:t>
            </a:r>
            <a:r>
              <a:rPr lang="en-GB" sz="1100" dirty="0"/>
              <a:t> </a:t>
            </a:r>
            <a:r>
              <a:rPr lang="en-GB" sz="1100" dirty="0" err="1"/>
              <a:t>trombocytopenie</a:t>
            </a:r>
            <a:r>
              <a:rPr lang="en-GB" sz="1100" dirty="0"/>
              <a:t> (T&lt;50) </a:t>
            </a:r>
            <a:r>
              <a:rPr lang="en-GB" sz="1100" dirty="0" err="1"/>
              <a:t>bij</a:t>
            </a:r>
            <a:r>
              <a:rPr lang="en-GB" sz="1100" dirty="0"/>
              <a:t> 19 (0.12%). </a:t>
            </a:r>
            <a:br>
              <a:rPr lang="en-GB" sz="1100" dirty="0"/>
            </a:br>
            <a:r>
              <a:rPr lang="en-GB" sz="1100" dirty="0"/>
              <a:t>   3 </a:t>
            </a:r>
            <a:r>
              <a:rPr lang="en-GB" sz="1100" dirty="0" err="1"/>
              <a:t>hiervan</a:t>
            </a:r>
            <a:r>
              <a:rPr lang="en-GB" sz="1100" dirty="0"/>
              <a:t> </a:t>
            </a:r>
            <a:r>
              <a:rPr lang="en-GB" sz="1100" dirty="0" err="1"/>
              <a:t>geboren</a:t>
            </a:r>
            <a:r>
              <a:rPr lang="en-GB" sz="1100" dirty="0"/>
              <a:t> van </a:t>
            </a:r>
            <a:r>
              <a:rPr lang="en-GB" sz="1100" dirty="0" err="1"/>
              <a:t>moeders</a:t>
            </a:r>
            <a:r>
              <a:rPr lang="en-GB" sz="1100" dirty="0"/>
              <a:t> met T &lt; 100</a:t>
            </a:r>
            <a:br>
              <a:rPr lang="en-GB" sz="1100" dirty="0"/>
            </a:br>
            <a:endParaRPr lang="en-GB" sz="2400" dirty="0"/>
          </a:p>
          <a:p>
            <a:r>
              <a:rPr lang="nl-NL" sz="1100" dirty="0"/>
              <a:t/>
            </a:r>
            <a:br>
              <a:rPr lang="nl-NL" sz="1100" dirty="0"/>
            </a:br>
            <a:endParaRPr lang="en-GB" b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47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Moeilijk</a:t>
            </a:r>
            <a:r>
              <a:rPr lang="en-GB" dirty="0"/>
              <a:t> </a:t>
            </a:r>
            <a:r>
              <a:rPr lang="en-GB" dirty="0" err="1"/>
              <a:t>onderscheid</a:t>
            </a:r>
            <a:r>
              <a:rPr lang="en-GB" dirty="0"/>
              <a:t> GT </a:t>
            </a:r>
            <a:r>
              <a:rPr lang="en-GB" dirty="0" err="1"/>
              <a:t>en</a:t>
            </a:r>
            <a:r>
              <a:rPr lang="en-GB" dirty="0"/>
              <a:t> ITP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Advies</a:t>
            </a:r>
            <a:r>
              <a:rPr lang="en-GB" dirty="0"/>
              <a:t>: </a:t>
            </a:r>
            <a:r>
              <a:rPr lang="en-GB" dirty="0" err="1"/>
              <a:t>kijk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verloop</a:t>
            </a:r>
            <a:r>
              <a:rPr lang="en-GB" dirty="0"/>
              <a:t> van </a:t>
            </a:r>
            <a:r>
              <a:rPr lang="en-GB" dirty="0" err="1"/>
              <a:t>zwangerschap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trombocytenaantal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-1e trimester: GT ~1%, ITP 75%</a:t>
            </a:r>
            <a:br>
              <a:rPr lang="en-GB" dirty="0"/>
            </a:br>
            <a:r>
              <a:rPr lang="en-GB" dirty="0"/>
              <a:t>-2e trimester: GT 50%, ITP 20%</a:t>
            </a:r>
            <a:br>
              <a:rPr lang="en-GB" dirty="0"/>
            </a:br>
            <a:r>
              <a:rPr lang="en-GB" dirty="0"/>
              <a:t>-3e trimester: GT ~75%, ITP max 5%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866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797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0809A-BDFC-4AA3-9327-AEC6D7E3ECA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5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F95BC-69BA-411D-9AA4-7FC4B125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CC8ACA-0586-454E-A296-B263ED703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CD0CC-3D13-48F0-83F2-7BDEDACA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6E7B9E-2BBD-4C0E-818A-A0675E8C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658911-B8B1-41FE-B938-DE59F2B1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61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43A05-1AAC-49B8-938D-106EF94D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A7F1C81-51F1-4A0C-B6CF-45D8419DD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46C3C6-F110-440B-B375-DD6FCAEF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62499-2D02-4AAD-85F0-AA067C1C4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6F91A1-B8D6-42FA-BBC7-71152980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6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C311E26-1628-461F-8F33-4635B47B4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1F66E0-9AF1-4D4E-B67B-BD1E160A0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7F05A9-A9AC-4977-9BC9-006581206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3F7871-789D-4C59-9DAA-CAF46E9D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9DF87E-9C61-48A9-B286-9D9236F1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30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54A9A-53BF-461A-B201-076426F2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B7B3CA-E3E1-4D8E-BF54-E6A32EB03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D46E69-1140-4571-AB53-C0781032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36F4C6-6D60-48BE-9C67-8C766349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88B6F4-E551-496B-B964-5010F1D6C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996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82FB2-7BB4-437B-9718-31519E6F4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7BAF87-71B1-494E-8BA1-D503CD372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DD45F-EF8F-44A8-A566-6B7E520EE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4F46A4-4993-48D8-A569-3D0F07BC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754A55-B1D8-4953-8341-411AC778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9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555CC-5C7B-46F6-8352-84D563375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11D3FE-EB1A-4A30-86F8-392878B80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998AFA-2794-4677-9788-259D31E46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B65C48-27B4-48D5-9D17-0C603DFD7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533CD8-AC09-40FD-BA62-B97CF9DA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3600BB7-8145-4262-AF5C-2D0B5A80C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4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9E322-06FB-4945-966F-A02FEFC4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A3D508-BAFC-4A29-A565-E5CA19EE0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88F764-193E-435E-B4E0-B5739A1F2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BA478C0-8B4D-45E5-BEF8-4D66C8882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94ECB4D-0878-4B6D-B620-298A59C23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5EB39B3-2CD9-42E9-80B3-1A8DE228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885F3A7-FD0A-4B41-99C3-17A9F711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1842BC6-96D1-4AA9-B48C-F00AB42F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7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8A789-1104-47FE-90E8-D269EA43B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AB46A8-DE4D-432B-98EF-DF0D1030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40B2AD-BCA1-4472-8F9B-E7F58DA1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B7C135C-347C-4E0A-85FF-156EEC42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478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619032-0068-4C26-9C84-6A78E7D3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82C344E-46A7-4475-9D50-B5E6EA70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6D2148-E5C6-486E-9E49-D970C637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50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90316-4DF1-475F-9A1C-FDCD043D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E251F4-3962-4EA4-A2BC-9B1A9BA6A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A95B58-307C-4762-9C7D-F6AD01428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8066D2-88E9-469F-8B54-AC8CED86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03AAF4-D2CC-4CA0-8D4B-DB8B6F0B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569EF6A-0DDC-4A56-AD5A-9D072666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55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E21DA-39E5-49E9-960B-2BC7BE45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4E12FEC-8388-4836-AEA4-5BBF93CD0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A86965-5F8F-4C71-AFAA-C7084322E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B7F33B-2E22-408B-902D-B6EC01F54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6A8B57-E2CC-4753-9213-AB9F46B5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91B5E4-E32E-49F7-8CCF-31FD3CBE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70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A73B56D-7F54-49FD-94B2-56C55C3B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45DC74-1EDB-4422-AD8D-6E1FD613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42FCB4-E35F-4368-A4A2-2D7000BDB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F0DD-A36A-45B8-B267-D77EAD654C16}" type="datetimeFigureOut">
              <a:rPr lang="nl-NL" smtClean="0"/>
              <a:t>12-12-2021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0F871C-99C3-40E3-A0F7-BD1792285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9DC17B-7EA6-4367-9F5D-5D15E65A0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EA1C-691D-435C-BE52-344D380D0B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47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9.pn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hoek 39">
            <a:extLst>
              <a:ext uri="{FF2B5EF4-FFF2-40B4-BE49-F238E27FC236}">
                <a16:creationId xmlns:a16="http://schemas.microsoft.com/office/drawing/2014/main" id="{EC621EBC-B13B-4DC6-BB57-2664F7AB7224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002DA57-FE1C-4A9E-9343-67F096D50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450" y="575734"/>
            <a:ext cx="12087550" cy="2387600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203864"/>
                </a:solidFill>
              </a:rPr>
              <a:t>TROMBOCYTOPENIE</a:t>
            </a:r>
            <a:br>
              <a:rPr lang="nl-NL" b="1" dirty="0">
                <a:solidFill>
                  <a:srgbClr val="203864"/>
                </a:solidFill>
              </a:rPr>
            </a:br>
            <a:r>
              <a:rPr lang="nl-NL" sz="3200" dirty="0">
                <a:solidFill>
                  <a:srgbClr val="203864"/>
                </a:solidFill>
              </a:rPr>
              <a:t>Maternaal en neonataal</a:t>
            </a:r>
            <a:endParaRPr lang="nl-NL" dirty="0">
              <a:solidFill>
                <a:srgbClr val="203864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97D7DC7-68D7-4762-AF7B-7D6A2DECD943}"/>
              </a:ext>
            </a:extLst>
          </p:cNvPr>
          <p:cNvSpPr txBox="1">
            <a:spLocks/>
          </p:cNvSpPr>
          <p:nvPr/>
        </p:nvSpPr>
        <p:spPr>
          <a:xfrm>
            <a:off x="104450" y="4596212"/>
            <a:ext cx="8304362" cy="2200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solidFill>
                  <a:srgbClr val="002060"/>
                </a:solidFill>
              </a:rPr>
              <a:t/>
            </a:r>
            <a:br>
              <a:rPr lang="nl-NL" sz="2000" b="1" dirty="0">
                <a:solidFill>
                  <a:srgbClr val="002060"/>
                </a:solidFill>
              </a:rPr>
            </a:br>
            <a:r>
              <a:rPr lang="nl-NL" sz="2000" b="1" dirty="0">
                <a:solidFill>
                  <a:srgbClr val="002060"/>
                </a:solidFill>
              </a:rPr>
              <a:t>Sanne Graaf - ANIOS kindergeneeskunde</a:t>
            </a:r>
            <a:br>
              <a:rPr lang="nl-NL" sz="2000" b="1" dirty="0">
                <a:solidFill>
                  <a:srgbClr val="002060"/>
                </a:solidFill>
              </a:rPr>
            </a:br>
            <a:r>
              <a:rPr lang="nl-NL" sz="2000" b="1" dirty="0">
                <a:solidFill>
                  <a:srgbClr val="002060"/>
                </a:solidFill>
              </a:rPr>
              <a:t>Wouter Bakker - AIOS gynaecologie</a:t>
            </a:r>
          </a:p>
          <a:p>
            <a:r>
              <a:rPr lang="nl-NL" sz="2000" b="1" dirty="0">
                <a:solidFill>
                  <a:srgbClr val="002060"/>
                </a:solidFill>
              </a:rPr>
              <a:t>VSV</a:t>
            </a:r>
          </a:p>
          <a:p>
            <a:r>
              <a:rPr lang="nl-NL" sz="2000" b="1" dirty="0">
                <a:solidFill>
                  <a:srgbClr val="002060"/>
                </a:solidFill>
              </a:rPr>
              <a:t>8 december 2021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2AC547-DEA4-4540-ACEB-1709F5971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812" y="4920011"/>
            <a:ext cx="3927305" cy="155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45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6E551D0-7C75-41E6-9A53-A94589F75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4537"/>
            <a:ext cx="10515600" cy="4351338"/>
          </a:xfrm>
        </p:spPr>
        <p:txBody>
          <a:bodyPr/>
          <a:lstStyle/>
          <a:p>
            <a:r>
              <a:rPr lang="nl-NL" b="1" dirty="0"/>
              <a:t>Prevalentie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545900AA-6872-4E87-8AA6-CAF0253F9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64" y="2976360"/>
            <a:ext cx="1367613" cy="2817754"/>
          </a:xfrm>
          <a:prstGeom prst="rect">
            <a:avLst/>
          </a:prstGeom>
        </p:spPr>
      </p:pic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3E8BB72-915D-46E5-94A7-8B0A843FE202}"/>
              </a:ext>
            </a:extLst>
          </p:cNvPr>
          <p:cNvCxnSpPr>
            <a:cxnSpLocks/>
          </p:cNvCxnSpPr>
          <p:nvPr/>
        </p:nvCxnSpPr>
        <p:spPr>
          <a:xfrm>
            <a:off x="3069931" y="4343685"/>
            <a:ext cx="3713641" cy="415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94E8E1C9-A0AE-4587-BD76-F608E35CE119}"/>
              </a:ext>
            </a:extLst>
          </p:cNvPr>
          <p:cNvSpPr txBox="1"/>
          <p:nvPr/>
        </p:nvSpPr>
        <p:spPr>
          <a:xfrm>
            <a:off x="1453782" y="5999603"/>
            <a:ext cx="1616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</a:rPr>
              <a:t>ITP</a:t>
            </a:r>
          </a:p>
        </p:txBody>
      </p:sp>
      <p:pic>
        <p:nvPicPr>
          <p:cNvPr id="1026" name="Picture 2" descr="Baby met luier Gratis Pictogram van Humanitarian Icons 2">
            <a:extLst>
              <a:ext uri="{FF2B5EF4-FFF2-40B4-BE49-F238E27FC236}">
                <a16:creationId xmlns:a16="http://schemas.microsoft.com/office/drawing/2014/main" id="{562D71CF-BA15-4468-B889-4C7455E3A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636" y="3701430"/>
            <a:ext cx="1367614" cy="136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5D9DF424-BD43-42A1-BEAE-A7B291A9375D}"/>
              </a:ext>
            </a:extLst>
          </p:cNvPr>
          <p:cNvSpPr txBox="1"/>
          <p:nvPr/>
        </p:nvSpPr>
        <p:spPr>
          <a:xfrm>
            <a:off x="7201012" y="5915353"/>
            <a:ext cx="3537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</a:rPr>
              <a:t>15% trombocytopenie</a:t>
            </a: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B61B2C5-BFBC-4D7F-B840-1A391A87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9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203864"/>
                </a:solidFill>
              </a:rPr>
              <a:t>Richtlijn NVK 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3100" dirty="0">
                <a:solidFill>
                  <a:srgbClr val="203864"/>
                </a:solidFill>
              </a:rPr>
              <a:t>Foetale/Neonatale auto-immuun trombocytopenie</a:t>
            </a: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endParaRPr lang="nl-NL" dirty="0">
              <a:solidFill>
                <a:srgbClr val="203864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9288E9B-1324-459C-92E6-F016477C946F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EF782124-5148-41FC-9F9E-FA30AA58AD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34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iekenhuis Pictogram Teken Dunne Lijn Icoon Geïsoleerd Op Beige Achtergrond  Royalty Vrije Cliparts, Vectoren, En Stock Illustratie. Image 62022460.">
            <a:extLst>
              <a:ext uri="{FF2B5EF4-FFF2-40B4-BE49-F238E27FC236}">
                <a16:creationId xmlns:a16="http://schemas.microsoft.com/office/drawing/2014/main" id="{3BE83AAE-E32F-4B6D-B1B8-21E8F76302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091" t="20177" r="20909" b="12153"/>
          <a:stretch/>
        </p:blipFill>
        <p:spPr bwMode="auto">
          <a:xfrm>
            <a:off x="2970044" y="2108917"/>
            <a:ext cx="1688583" cy="190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erloskunde - Index">
            <a:extLst>
              <a:ext uri="{FF2B5EF4-FFF2-40B4-BE49-F238E27FC236}">
                <a16:creationId xmlns:a16="http://schemas.microsoft.com/office/drawing/2014/main" id="{FECA52F2-BAC1-4DE2-B5D9-100B657E84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12" t="1021" r="1458" b="752"/>
          <a:stretch/>
        </p:blipFill>
        <p:spPr bwMode="auto">
          <a:xfrm>
            <a:off x="8854425" y="2015457"/>
            <a:ext cx="1688584" cy="19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inhoud 4">
            <a:extLst>
              <a:ext uri="{FF2B5EF4-FFF2-40B4-BE49-F238E27FC236}">
                <a16:creationId xmlns:a16="http://schemas.microsoft.com/office/drawing/2014/main" id="{58E309A9-8E25-400E-800C-0624F527AD01}"/>
              </a:ext>
            </a:extLst>
          </p:cNvPr>
          <p:cNvSpPr txBox="1">
            <a:spLocks/>
          </p:cNvSpPr>
          <p:nvPr/>
        </p:nvSpPr>
        <p:spPr>
          <a:xfrm>
            <a:off x="190303" y="2966747"/>
            <a:ext cx="2497667" cy="619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600" b="1" dirty="0"/>
              <a:t>Advies</a:t>
            </a:r>
          </a:p>
        </p:txBody>
      </p:sp>
      <p:sp>
        <p:nvSpPr>
          <p:cNvPr id="16" name="Tijdelijke aanduiding voor inhoud 4">
            <a:extLst>
              <a:ext uri="{FF2B5EF4-FFF2-40B4-BE49-F238E27FC236}">
                <a16:creationId xmlns:a16="http://schemas.microsoft.com/office/drawing/2014/main" id="{3515C500-4948-4E70-B2D9-12CA4F95C79F}"/>
              </a:ext>
            </a:extLst>
          </p:cNvPr>
          <p:cNvSpPr txBox="1">
            <a:spLocks/>
          </p:cNvSpPr>
          <p:nvPr/>
        </p:nvSpPr>
        <p:spPr>
          <a:xfrm>
            <a:off x="5689749" y="2919508"/>
            <a:ext cx="2497667" cy="619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600" b="1" dirty="0"/>
              <a:t>Contra-indicatie</a:t>
            </a:r>
          </a:p>
        </p:txBody>
      </p:sp>
      <p:sp>
        <p:nvSpPr>
          <p:cNvPr id="17" name="Tijdelijke aanduiding voor inhoud 4">
            <a:extLst>
              <a:ext uri="{FF2B5EF4-FFF2-40B4-BE49-F238E27FC236}">
                <a16:creationId xmlns:a16="http://schemas.microsoft.com/office/drawing/2014/main" id="{94AFCDAF-A3D1-418D-8DB0-E1D11077F78C}"/>
              </a:ext>
            </a:extLst>
          </p:cNvPr>
          <p:cNvSpPr txBox="1">
            <a:spLocks/>
          </p:cNvSpPr>
          <p:nvPr/>
        </p:nvSpPr>
        <p:spPr>
          <a:xfrm>
            <a:off x="190303" y="4958081"/>
            <a:ext cx="2497667" cy="619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600" b="1" dirty="0"/>
              <a:t>AO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0CC86158-9B95-4EE9-BEF7-192A719607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958396">
            <a:off x="3054546" y="4653390"/>
            <a:ext cx="1613126" cy="1061777"/>
          </a:xfrm>
          <a:prstGeom prst="rect">
            <a:avLst/>
          </a:prstGeom>
        </p:spPr>
      </p:pic>
      <p:sp>
        <p:nvSpPr>
          <p:cNvPr id="22" name="Tijdelijke aanduiding voor inhoud 4">
            <a:extLst>
              <a:ext uri="{FF2B5EF4-FFF2-40B4-BE49-F238E27FC236}">
                <a16:creationId xmlns:a16="http://schemas.microsoft.com/office/drawing/2014/main" id="{01698A49-49A6-4A26-A7A3-F168BD52D3FA}"/>
              </a:ext>
            </a:extLst>
          </p:cNvPr>
          <p:cNvSpPr txBox="1">
            <a:spLocks/>
          </p:cNvSpPr>
          <p:nvPr/>
        </p:nvSpPr>
        <p:spPr>
          <a:xfrm>
            <a:off x="5689749" y="4808464"/>
            <a:ext cx="2497667" cy="619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600" b="1" dirty="0"/>
              <a:t>Behandeling</a:t>
            </a:r>
          </a:p>
        </p:txBody>
      </p:sp>
      <p:pic>
        <p:nvPicPr>
          <p:cNvPr id="2054" name="Picture 6" descr="IVIG">
            <a:extLst>
              <a:ext uri="{FF2B5EF4-FFF2-40B4-BE49-F238E27FC236}">
                <a16:creationId xmlns:a16="http://schemas.microsoft.com/office/drawing/2014/main" id="{362D2C16-0247-4B2E-BB45-8D6252021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829" y="4394871"/>
            <a:ext cx="2408380" cy="160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AA971290-5454-4F69-A9C9-1C06063DF34A}"/>
              </a:ext>
            </a:extLst>
          </p:cNvPr>
          <p:cNvSpPr txBox="1">
            <a:spLocks/>
          </p:cNvSpPr>
          <p:nvPr/>
        </p:nvSpPr>
        <p:spPr>
          <a:xfrm>
            <a:off x="576336" y="5449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203864"/>
                </a:solidFill>
              </a:rPr>
              <a:t>Richtlijn NVK 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3100" dirty="0">
                <a:solidFill>
                  <a:srgbClr val="203864"/>
                </a:solidFill>
              </a:rPr>
              <a:t>Foetale/Neonatale auto-immuun trombocytopenie</a:t>
            </a: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endParaRPr lang="nl-NL" dirty="0">
              <a:solidFill>
                <a:srgbClr val="203864"/>
              </a:solidFill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F8D2034-687E-4031-8943-CBFFD2E6266E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8A6BE6B-7F81-4EA1-85EB-29AC1ADEEC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6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Literatuur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0AA82C-ED34-4817-9154-EDF41206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Zwangerschap-geassocieerde trombocytopenie</a:t>
            </a:r>
          </a:p>
          <a:p>
            <a:r>
              <a:rPr lang="nl-NL" sz="2800" dirty="0"/>
              <a:t>Neonatale trombocytopenie bij 0.1-2.3%</a:t>
            </a: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Maternaal ITP</a:t>
            </a:r>
          </a:p>
          <a:p>
            <a:r>
              <a:rPr lang="nl-NL" dirty="0"/>
              <a:t>Neonatale trombocytopenie: 24%</a:t>
            </a:r>
          </a:p>
          <a:p>
            <a:r>
              <a:rPr lang="nl-NL" dirty="0"/>
              <a:t>ICH: 4.1%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707F412-174E-4404-A884-F16D1063C806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03BF4CD-4692-4B14-971D-BF9600667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5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Literatuur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0AA82C-ED34-4817-9154-EDF41206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Neonatale trombocytopenie</a:t>
            </a:r>
          </a:p>
          <a:p>
            <a:r>
              <a:rPr lang="nl-NL" dirty="0"/>
              <a:t>ITP: 2.5%</a:t>
            </a:r>
          </a:p>
          <a:p>
            <a:r>
              <a:rPr lang="nl-NL" dirty="0"/>
              <a:t>Bloedingssymptomen: 6.3%</a:t>
            </a:r>
          </a:p>
          <a:p>
            <a:r>
              <a:rPr lang="nl-NL" dirty="0"/>
              <a:t>Risico op bloedingssymptoom hoeft niet gerelateerd te zijn aan ernst trombocytopenie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82B9F76-F76A-4735-A340-D1D41D2CCA10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178CC12-3D21-4AFD-BCD1-8CFCC2D46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4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0AA82C-ED34-4817-9154-EDF412064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19" y="3343030"/>
            <a:ext cx="4203832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b="1" u="sng" dirty="0"/>
              <a:t>Gynaecologie</a:t>
            </a:r>
          </a:p>
          <a:p>
            <a:r>
              <a:rPr lang="nl-NL" sz="2500" dirty="0"/>
              <a:t>’Fysiologische’ daling trombocyten in zwangerschap</a:t>
            </a:r>
          </a:p>
          <a:p>
            <a:r>
              <a:rPr lang="nl-NL" sz="2500" dirty="0"/>
              <a:t>Bijna 10% </a:t>
            </a:r>
            <a:r>
              <a:rPr lang="nl-NL" sz="2500" dirty="0" err="1"/>
              <a:t>zwangeren</a:t>
            </a:r>
            <a:r>
              <a:rPr lang="nl-NL" sz="2500" dirty="0"/>
              <a:t> heeft trombocyten &lt;150</a:t>
            </a:r>
          </a:p>
          <a:p>
            <a:r>
              <a:rPr lang="nl-NL" sz="2500" dirty="0"/>
              <a:t>Trombocyten &gt;100 meestal </a:t>
            </a:r>
            <a:r>
              <a:rPr lang="nl-NL" sz="2500" dirty="0" err="1"/>
              <a:t>zwangerschapsgerelateerd</a:t>
            </a:r>
            <a:r>
              <a:rPr lang="nl-NL" sz="2500" dirty="0"/>
              <a:t> en weinig klinische betekenis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BEDC011-A6DA-4140-8752-2EFC0A848397}"/>
              </a:ext>
            </a:extLst>
          </p:cNvPr>
          <p:cNvSpPr txBox="1">
            <a:spLocks/>
          </p:cNvSpPr>
          <p:nvPr/>
        </p:nvSpPr>
        <p:spPr>
          <a:xfrm>
            <a:off x="1036301" y="1815849"/>
            <a:ext cx="111556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4B985B7-92E0-449F-8F28-78BEE983081C}"/>
              </a:ext>
            </a:extLst>
          </p:cNvPr>
          <p:cNvSpPr txBox="1"/>
          <p:nvPr/>
        </p:nvSpPr>
        <p:spPr>
          <a:xfrm>
            <a:off x="387219" y="1624896"/>
            <a:ext cx="116066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nl-NL" b="1" u="sng" dirty="0"/>
          </a:p>
          <a:p>
            <a:r>
              <a:rPr lang="nl-NL" sz="2600" b="1" dirty="0"/>
              <a:t>Moeilijk onderscheid tussen zwangerschap-geassocieerde trombocytopenie en ITP </a:t>
            </a:r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A3DEFB6-48FA-4239-817C-6A48DDA68545}"/>
              </a:ext>
            </a:extLst>
          </p:cNvPr>
          <p:cNvSpPr txBox="1"/>
          <p:nvPr/>
        </p:nvSpPr>
        <p:spPr>
          <a:xfrm>
            <a:off x="6915150" y="3355485"/>
            <a:ext cx="54483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u="sng" dirty="0"/>
              <a:t>Kindergeneeskunde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300" dirty="0"/>
              <a:t>Zwangerschap-geassocieerd: </a:t>
            </a:r>
            <a:br>
              <a:rPr lang="nl-NL" sz="2300" dirty="0"/>
            </a:br>
            <a:r>
              <a:rPr lang="nl-NL" sz="2300" dirty="0"/>
              <a:t>0.1-2.3% neonatale trombocytopenie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300" dirty="0"/>
              <a:t>ITP is diagnose per </a:t>
            </a:r>
            <a:r>
              <a:rPr lang="nl-NL" sz="2300" dirty="0" err="1"/>
              <a:t>exclusionem</a:t>
            </a:r>
            <a:endParaRPr lang="nl-NL" sz="2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300" dirty="0"/>
              <a:t>ITP: neonatale trombocytopenie 12-28%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300" dirty="0"/>
              <a:t>Hoogte maternaal trombocyten aantal niet gerelateerd aan neonataal trombocyten aantal</a:t>
            </a:r>
          </a:p>
          <a:p>
            <a:endParaRPr lang="nl-NL" dirty="0"/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20663785-7B89-40D6-8888-E23774CA2048}"/>
              </a:ext>
            </a:extLst>
          </p:cNvPr>
          <p:cNvCxnSpPr>
            <a:cxnSpLocks/>
          </p:cNvCxnSpPr>
          <p:nvPr/>
        </p:nvCxnSpPr>
        <p:spPr>
          <a:xfrm>
            <a:off x="1295400" y="2553319"/>
            <a:ext cx="0" cy="6448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00DE7EA5-1547-412F-9534-60C985E7021E}"/>
              </a:ext>
            </a:extLst>
          </p:cNvPr>
          <p:cNvCxnSpPr>
            <a:cxnSpLocks/>
          </p:cNvCxnSpPr>
          <p:nvPr/>
        </p:nvCxnSpPr>
        <p:spPr>
          <a:xfrm>
            <a:off x="8324850" y="2521870"/>
            <a:ext cx="0" cy="6762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87DAAE2B-F6EA-4388-A8CD-A90AA5D0367A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C4DD0A2-1154-45FA-B6CB-1CEEA99C4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4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pic>
        <p:nvPicPr>
          <p:cNvPr id="2050" name="Picture 2" descr="Alliantie Stop kindermarketing ongezonde voeding - Nederlandse Vereniging  voor Kindergeneeskunde">
            <a:extLst>
              <a:ext uri="{FF2B5EF4-FFF2-40B4-BE49-F238E27FC236}">
                <a16:creationId xmlns:a16="http://schemas.microsoft.com/office/drawing/2014/main" id="{8B3D9921-B3EE-41F2-8141-EF930EDC1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46" y="3291608"/>
            <a:ext cx="4462378" cy="164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11DB14-6313-4469-AAC1-3BDFA5A3C2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13337"/>
            <a:ext cx="6467025" cy="2149163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58FE3E38-B376-41BE-AE35-C9B958019005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0AD034B-3F2F-44C0-979A-199CDAF793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4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F0853D5-8D4B-4CF5-8809-5D6F20E7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10043EE-4AA7-43C7-AA4F-2677CD76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556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Maternale trombocytopenie 100-150 x10^9/l, onafhankelijk van trimester</a:t>
            </a:r>
            <a:r>
              <a:rPr lang="nl-NL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nl-NL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nl-NL" b="1" dirty="0">
              <a:solidFill>
                <a:srgbClr val="201F1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nl-NL" sz="2600" dirty="0">
                <a:solidFill>
                  <a:srgbClr val="201F1E"/>
                </a:solidFill>
                <a:latin typeface="Calibri" panose="020F0502020204030204" pitchFamily="34" charset="0"/>
              </a:rPr>
              <a:t>Herhaal trombocyten aantal, sluit pseudotrombocytopenie uit</a:t>
            </a:r>
            <a:br>
              <a:rPr lang="nl-NL" sz="2600" dirty="0">
                <a:solidFill>
                  <a:srgbClr val="201F1E"/>
                </a:solidFill>
                <a:latin typeface="Calibri" panose="020F0502020204030204" pitchFamily="34" charset="0"/>
              </a:rPr>
            </a:br>
            <a:endParaRPr lang="nl-NL" sz="260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r>
              <a:rPr lang="nl-NL" sz="2600" dirty="0">
                <a:solidFill>
                  <a:srgbClr val="201F1E"/>
                </a:solidFill>
                <a:latin typeface="Calibri" panose="020F0502020204030204" pitchFamily="34" charset="0"/>
              </a:rPr>
              <a:t>Herhaal trombocyten aantal in zwangerschap elke 6 a 8 weken</a:t>
            </a:r>
          </a:p>
          <a:p>
            <a:endParaRPr lang="nl-NL" sz="2600" b="1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600" b="1" dirty="0">
                <a:solidFill>
                  <a:srgbClr val="201F1E"/>
                </a:solidFill>
                <a:latin typeface="Calibri" panose="020F0502020204030204" pitchFamily="34" charset="0"/>
              </a:rPr>
              <a:t>Indien in 1</a:t>
            </a:r>
            <a:r>
              <a:rPr lang="nl-NL" sz="2600" b="1" baseline="30000" dirty="0">
                <a:solidFill>
                  <a:srgbClr val="201F1E"/>
                </a:solidFill>
                <a:latin typeface="Calibri" panose="020F0502020204030204" pitchFamily="34" charset="0"/>
              </a:rPr>
              <a:t>e</a:t>
            </a:r>
            <a:r>
              <a:rPr lang="nl-NL" sz="2600" b="1" dirty="0">
                <a:solidFill>
                  <a:srgbClr val="201F1E"/>
                </a:solidFill>
                <a:latin typeface="Calibri" panose="020F0502020204030204" pitchFamily="34" charset="0"/>
              </a:rPr>
              <a:t> lijn: </a:t>
            </a:r>
            <a:r>
              <a:rPr lang="nl-NL" sz="2600" dirty="0">
                <a:solidFill>
                  <a:srgbClr val="201F1E"/>
                </a:solidFill>
                <a:latin typeface="Calibri" panose="020F0502020204030204" pitchFamily="34" charset="0"/>
              </a:rPr>
              <a:t>NZO 2</a:t>
            </a:r>
            <a:r>
              <a:rPr lang="nl-NL" sz="2600" baseline="30000" dirty="0">
                <a:solidFill>
                  <a:srgbClr val="201F1E"/>
                </a:solidFill>
                <a:latin typeface="Calibri" panose="020F0502020204030204" pitchFamily="34" charset="0"/>
              </a:rPr>
              <a:t>e</a:t>
            </a:r>
            <a:r>
              <a:rPr lang="nl-NL" sz="2600" dirty="0">
                <a:solidFill>
                  <a:srgbClr val="201F1E"/>
                </a:solidFill>
                <a:latin typeface="Calibri" panose="020F0502020204030204" pitchFamily="34" charset="0"/>
              </a:rPr>
              <a:t> lijn</a:t>
            </a:r>
            <a:endParaRPr lang="nl-NL" sz="26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C26B963-AECF-412E-A30F-B3BCED451BA0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F1CD58E-C32B-4087-848B-62025243F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98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F0853D5-8D4B-4CF5-8809-5D6F20E7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10043EE-4AA7-43C7-AA4F-2677CD76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55699" cy="4830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/>
              <a:t>Maternale trombocytopenie 100-150 x10^9/l, in 1e of 2e trimester</a:t>
            </a:r>
            <a:r>
              <a:rPr lang="nl-NL" b="1" dirty="0"/>
              <a:t/>
            </a:r>
            <a:br>
              <a:rPr lang="nl-NL" b="1" dirty="0"/>
            </a:br>
            <a:endParaRPr lang="nl-NL" b="1" dirty="0"/>
          </a:p>
          <a:p>
            <a:r>
              <a:rPr lang="nl-NL" sz="2600" b="1" dirty="0"/>
              <a:t>Moeder: </a:t>
            </a:r>
            <a:r>
              <a:rPr lang="nl-NL" sz="2600" dirty="0"/>
              <a:t>hoger risico maternaal ITP</a:t>
            </a:r>
            <a:br>
              <a:rPr lang="nl-NL" sz="2600" dirty="0"/>
            </a:br>
            <a:endParaRPr lang="nl-NL" sz="2600" dirty="0"/>
          </a:p>
          <a:p>
            <a:r>
              <a:rPr lang="nl-NL" sz="2600" b="1" dirty="0"/>
              <a:t>Neonaat: </a:t>
            </a:r>
            <a:r>
              <a:rPr lang="nl-NL" sz="2600" dirty="0"/>
              <a:t>volg ITP protocol, trombocytencontrole op dag 1, 3 en 5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Indien in 1</a:t>
            </a:r>
            <a:r>
              <a:rPr lang="nl-NL" sz="2600" b="1" baseline="30000" dirty="0"/>
              <a:t>e</a:t>
            </a:r>
            <a:r>
              <a:rPr lang="nl-NL" sz="2600" b="1" dirty="0"/>
              <a:t> lijn</a:t>
            </a:r>
            <a:r>
              <a:rPr lang="nl-NL" sz="2600" dirty="0"/>
              <a:t>: overleg/consult 2</a:t>
            </a:r>
            <a:r>
              <a:rPr lang="nl-NL" sz="2600" baseline="30000" dirty="0"/>
              <a:t>e</a:t>
            </a:r>
            <a:r>
              <a:rPr lang="nl-NL" sz="2600" dirty="0"/>
              <a:t> lijn</a:t>
            </a:r>
          </a:p>
          <a:p>
            <a:pPr marL="0" indent="0">
              <a:buNone/>
            </a:pPr>
            <a:r>
              <a:rPr lang="nl-NL" sz="2600" b="1" dirty="0"/>
              <a:t>MDO </a:t>
            </a:r>
            <a:r>
              <a:rPr lang="nl-NL" sz="2600" b="1" dirty="0" err="1"/>
              <a:t>perinatologie</a:t>
            </a:r>
            <a:r>
              <a:rPr lang="nl-NL" sz="2600" dirty="0"/>
              <a:t>: ja</a:t>
            </a:r>
            <a:br>
              <a:rPr lang="nl-NL" sz="2600" dirty="0"/>
            </a:br>
            <a:endParaRPr lang="nl-NL" sz="26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07650CE-179F-4480-B556-6F2C97688BA6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6741A5-B00E-4488-9434-29943925B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9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F0853D5-8D4B-4CF5-8809-5D6F20E7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10043EE-4AA7-43C7-AA4F-2677CD76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155699" cy="4895311"/>
          </a:xfrm>
        </p:spPr>
        <p:txBody>
          <a:bodyPr/>
          <a:lstStyle/>
          <a:p>
            <a:pPr marL="0" indent="0">
              <a:buNone/>
            </a:pPr>
            <a:r>
              <a:rPr lang="nl-NL" b="1" u="sng" dirty="0"/>
              <a:t>Maternale trombocytopenie 100-150 x10^9/l, in 3e trimester</a:t>
            </a:r>
            <a:r>
              <a:rPr lang="nl-NL" b="1" dirty="0"/>
              <a:t/>
            </a:r>
            <a:br>
              <a:rPr lang="nl-NL" b="1" dirty="0"/>
            </a:br>
            <a:endParaRPr lang="nl-NL" b="1" dirty="0"/>
          </a:p>
          <a:p>
            <a:r>
              <a:rPr lang="nl-NL" sz="2600" b="1" dirty="0"/>
              <a:t>Moeder: </a:t>
            </a:r>
            <a:r>
              <a:rPr lang="nl-NL" sz="2600" dirty="0"/>
              <a:t>beschouwen als zwangerschap-geassocieerde trombocytopenie.</a:t>
            </a:r>
            <a:br>
              <a:rPr lang="nl-NL" sz="2600" dirty="0"/>
            </a:br>
            <a:r>
              <a:rPr lang="nl-NL" sz="2600" dirty="0"/>
              <a:t> </a:t>
            </a:r>
          </a:p>
          <a:p>
            <a:r>
              <a:rPr lang="nl-NL" sz="2600" b="1" dirty="0"/>
              <a:t>Neonaat</a:t>
            </a:r>
            <a:r>
              <a:rPr lang="nl-NL" sz="2600" dirty="0"/>
              <a:t>: in overleg met ouders wel/geen trombocytencontrole uit navelstrengbloed en op dag 3, samen met de hielprik.</a:t>
            </a:r>
            <a:br>
              <a:rPr lang="nl-NL" sz="2600" dirty="0"/>
            </a:b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Indien in 1</a:t>
            </a:r>
            <a:r>
              <a:rPr lang="nl-NL" sz="2600" b="1" baseline="30000" dirty="0"/>
              <a:t>e</a:t>
            </a:r>
            <a:r>
              <a:rPr lang="nl-NL" sz="2600" b="1" dirty="0"/>
              <a:t> lijn</a:t>
            </a:r>
            <a:r>
              <a:rPr lang="nl-NL" sz="2600" dirty="0"/>
              <a:t>: overleg/consult 2</a:t>
            </a:r>
            <a:r>
              <a:rPr lang="nl-NL" sz="2600" baseline="30000" dirty="0"/>
              <a:t>e</a:t>
            </a:r>
            <a:r>
              <a:rPr lang="nl-NL" sz="2600" dirty="0"/>
              <a:t> lijn voor counseling postpartum beleid.</a:t>
            </a:r>
          </a:p>
          <a:p>
            <a:pPr marL="0" indent="0">
              <a:buNone/>
            </a:pPr>
            <a:r>
              <a:rPr lang="nl-NL" sz="2600" b="1" dirty="0"/>
              <a:t>MDO </a:t>
            </a:r>
            <a:r>
              <a:rPr lang="nl-NL" sz="2600" b="1" dirty="0" err="1"/>
              <a:t>perinatologie</a:t>
            </a:r>
            <a:r>
              <a:rPr lang="nl-NL" sz="2600" dirty="0"/>
              <a:t>: Ja, indien ouders trombocytencontrole willen.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0C899EF-59A5-4228-900C-499EEEC5D85B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FAB7442-40C6-4B0A-BF14-D34E18C13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F0853D5-8D4B-4CF5-8809-5D6F20E7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10043EE-4AA7-43C7-AA4F-2677CD76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556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/>
              <a:t>Advies 1e lijn</a:t>
            </a:r>
          </a:p>
          <a:p>
            <a:pPr marL="0" indent="0">
              <a:buNone/>
            </a:pPr>
            <a:endParaRPr lang="nl-NL" sz="2600" b="1" dirty="0"/>
          </a:p>
          <a:p>
            <a:r>
              <a:rPr lang="nl-NL" sz="2600" dirty="0"/>
              <a:t>Trombocyten aantal wordt al meegenomen in de screening </a:t>
            </a:r>
            <a:br>
              <a:rPr lang="nl-NL" sz="2600" dirty="0"/>
            </a:br>
            <a:endParaRPr lang="nl-NL" sz="2600" dirty="0"/>
          </a:p>
          <a:p>
            <a:r>
              <a:rPr lang="nl-NL" sz="2600" b="1" dirty="0"/>
              <a:t>Beleid maternale trombocytopenie &lt;100 x10^9/l onveranderd:</a:t>
            </a:r>
            <a:r>
              <a:rPr lang="nl-NL" sz="2600" dirty="0"/>
              <a:t/>
            </a:r>
            <a:br>
              <a:rPr lang="nl-NL" sz="2600" dirty="0"/>
            </a:br>
            <a:r>
              <a:rPr lang="nl-NL" sz="2600" dirty="0"/>
              <a:t>Altijd overname 2</a:t>
            </a:r>
            <a:r>
              <a:rPr lang="nl-NL" sz="2600" baseline="30000" dirty="0"/>
              <a:t>e</a:t>
            </a:r>
            <a:r>
              <a:rPr lang="nl-NL" sz="2600" dirty="0"/>
              <a:t> lijn, MDO </a:t>
            </a:r>
            <a:r>
              <a:rPr lang="nl-NL" sz="2600" dirty="0" err="1"/>
              <a:t>perinatologie</a:t>
            </a:r>
            <a:r>
              <a:rPr lang="nl-NL" sz="2600" dirty="0"/>
              <a:t> en ICC hematologie.</a:t>
            </a:r>
            <a:br>
              <a:rPr lang="nl-NL" sz="2600" dirty="0"/>
            </a:br>
            <a:r>
              <a:rPr lang="nl-NL" sz="2600" dirty="0"/>
              <a:t>Neonaat: handelen volgens protocol ITP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014FE8F6-1826-4033-AD09-99C8635541DB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75F4471-14D8-4D3F-A7D5-A57958FB2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Casus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C1778A2-1094-4312-B7BC-FE0BE2836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47" y="2461316"/>
            <a:ext cx="1367613" cy="2817754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BD6DDA7A-70A3-4B23-8CD1-BDC1F1FC744F}"/>
              </a:ext>
            </a:extLst>
          </p:cNvPr>
          <p:cNvSpPr txBox="1">
            <a:spLocks/>
          </p:cNvSpPr>
          <p:nvPr/>
        </p:nvSpPr>
        <p:spPr>
          <a:xfrm>
            <a:off x="2782183" y="3188178"/>
            <a:ext cx="4646427" cy="1364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nl-NL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nl-NL" sz="3200" b="1" dirty="0"/>
              <a:t>Lab</a:t>
            </a:r>
            <a:r>
              <a:rPr lang="nl-NL" sz="3200" dirty="0"/>
              <a:t>: trombocyten 112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7B35241-AD8E-4069-8B50-0E7D8406C087}"/>
              </a:ext>
            </a:extLst>
          </p:cNvPr>
          <p:cNvSpPr/>
          <p:nvPr/>
        </p:nvSpPr>
        <p:spPr>
          <a:xfrm>
            <a:off x="2427765" y="3100674"/>
            <a:ext cx="4486940" cy="1679619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AE42A43E-10AF-4FA3-B6C1-A685AD9D6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8610" y="1320381"/>
            <a:ext cx="5413744" cy="2281870"/>
          </a:xfrm>
        </p:spPr>
        <p:txBody>
          <a:bodyPr/>
          <a:lstStyle/>
          <a:p>
            <a:pPr marL="0" indent="0">
              <a:buNone/>
            </a:pPr>
            <a:r>
              <a:rPr lang="nl-NL" b="1" u="sng" dirty="0"/>
              <a:t>Kindergeneeskunde</a:t>
            </a:r>
          </a:p>
          <a:p>
            <a:r>
              <a:rPr lang="nl-NL" dirty="0"/>
              <a:t>Grens trombocytopenie: </a:t>
            </a:r>
            <a:br>
              <a:rPr lang="nl-NL" dirty="0"/>
            </a:br>
            <a:r>
              <a:rPr lang="nl-NL" dirty="0"/>
              <a:t>&lt;150 × 10</a:t>
            </a:r>
            <a:r>
              <a:rPr lang="nl-NL" baseline="30000" dirty="0"/>
              <a:t>9</a:t>
            </a:r>
            <a:r>
              <a:rPr lang="nl-NL" dirty="0"/>
              <a:t>/l </a:t>
            </a:r>
          </a:p>
          <a:p>
            <a:r>
              <a:rPr lang="nl-NL" dirty="0"/>
              <a:t>Indicatie AO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9D68EC74-FB9C-4A44-A299-C64E2308D980}"/>
              </a:ext>
            </a:extLst>
          </p:cNvPr>
          <p:cNvSpPr txBox="1">
            <a:spLocks/>
          </p:cNvSpPr>
          <p:nvPr/>
        </p:nvSpPr>
        <p:spPr>
          <a:xfrm>
            <a:off x="7428610" y="4334291"/>
            <a:ext cx="5413744" cy="2281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 u="sng" dirty="0"/>
              <a:t>Gynaecologie</a:t>
            </a:r>
          </a:p>
          <a:p>
            <a:r>
              <a:rPr lang="nl-NL" dirty="0"/>
              <a:t>Grens trombocytopenie:</a:t>
            </a:r>
            <a:br>
              <a:rPr lang="nl-NL" dirty="0"/>
            </a:br>
            <a:r>
              <a:rPr lang="nl-NL" dirty="0"/>
              <a:t>&lt; 100 × 10</a:t>
            </a:r>
            <a:r>
              <a:rPr lang="nl-NL" baseline="30000" dirty="0"/>
              <a:t>9</a:t>
            </a:r>
            <a:r>
              <a:rPr lang="nl-NL" dirty="0"/>
              <a:t>/l </a:t>
            </a:r>
          </a:p>
          <a:p>
            <a:r>
              <a:rPr lang="nl-NL" dirty="0"/>
              <a:t>Geen indicatie AO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48F10301-D40C-4C3B-8DAB-B26713D7E0A5}"/>
              </a:ext>
            </a:extLst>
          </p:cNvPr>
          <p:cNvCxnSpPr/>
          <p:nvPr/>
        </p:nvCxnSpPr>
        <p:spPr>
          <a:xfrm flipV="1">
            <a:off x="6400800" y="2461316"/>
            <a:ext cx="829340" cy="72686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1EA05D5A-35D3-4351-8BA0-B62213192EB0}"/>
              </a:ext>
            </a:extLst>
          </p:cNvPr>
          <p:cNvCxnSpPr>
            <a:cxnSpLocks/>
          </p:cNvCxnSpPr>
          <p:nvPr/>
        </p:nvCxnSpPr>
        <p:spPr>
          <a:xfrm>
            <a:off x="6400800" y="4656983"/>
            <a:ext cx="829340" cy="730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52E2407E-AC17-4515-BFC1-D2758380D3DD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FC10196-7ADE-482C-BB0B-F3E9A6FFE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4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BF0853D5-8D4B-4CF5-8809-5D6F20E7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Nieuw lokaal protocol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10043EE-4AA7-43C7-AA4F-2677CD76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199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nl-NL" sz="4400" dirty="0"/>
              <a:t>Vragen?</a:t>
            </a:r>
            <a:endParaRPr lang="nl-NL" sz="40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5C0DB33-B892-433A-A2A2-634963D5F34C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B584462-0C5B-48DE-87CE-A7991BBFD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80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167B7CDA-9EBC-4291-9173-5D69424E9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203864"/>
                </a:solidFill>
              </a:rPr>
              <a:t>Referenties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4F1A6669-ECC4-4EC5-A740-C7713DE81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1353801" cy="4895311"/>
          </a:xfrm>
        </p:spPr>
        <p:txBody>
          <a:bodyPr>
            <a:normAutofit fontScale="85000" lnSpcReduction="10000"/>
          </a:bodyPr>
          <a:lstStyle/>
          <a:p>
            <a:r>
              <a:rPr lang="nl-NL" sz="1800" dirty="0">
                <a:solidFill>
                  <a:srgbClr val="203864"/>
                </a:solidFill>
              </a:rPr>
              <a:t>Richtlijn trombocytopenie en zwangerschap (2007). Nederlandse Vereniging voor Obstetrie en Gynaecologie.</a:t>
            </a:r>
          </a:p>
          <a:p>
            <a:r>
              <a:rPr lang="nl-NL" sz="1800" dirty="0">
                <a:solidFill>
                  <a:srgbClr val="203864"/>
                </a:solidFill>
              </a:rPr>
              <a:t>Richtlijn trombocytopenie in de zwangerschap en bij de neonaat, HMC</a:t>
            </a:r>
          </a:p>
          <a:p>
            <a:r>
              <a:rPr lang="nl-NL" sz="1800" dirty="0">
                <a:solidFill>
                  <a:srgbClr val="203864"/>
                </a:solidFill>
              </a:rPr>
              <a:t>Richtlijn trombocytopenie bij de neonaat, HMC</a:t>
            </a:r>
          </a:p>
          <a:p>
            <a:r>
              <a:rPr lang="nl-NL" sz="1800" dirty="0">
                <a:solidFill>
                  <a:srgbClr val="203864"/>
                </a:solidFill>
              </a:rPr>
              <a:t>Richtlijn Foetale/Neonatale auto-immuun trombocytopenie (2019). Nederlandse Vereniging voor Kindergeneeskunde.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Cines</a:t>
            </a:r>
            <a:r>
              <a:rPr lang="nl-NL" sz="1800" dirty="0">
                <a:solidFill>
                  <a:srgbClr val="203864"/>
                </a:solidFill>
              </a:rPr>
              <a:t> DB &amp; </a:t>
            </a:r>
            <a:r>
              <a:rPr lang="nl-NL" sz="1800" dirty="0" err="1">
                <a:solidFill>
                  <a:srgbClr val="203864"/>
                </a:solidFill>
              </a:rPr>
              <a:t>Levine</a:t>
            </a:r>
            <a:r>
              <a:rPr lang="nl-NL" sz="1800" dirty="0">
                <a:solidFill>
                  <a:srgbClr val="203864"/>
                </a:solidFill>
              </a:rPr>
              <a:t> LD.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in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. Blood2017 11 23; 130(21): 2271-2277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Burrows</a:t>
            </a:r>
            <a:r>
              <a:rPr lang="nl-NL" sz="1800" dirty="0">
                <a:solidFill>
                  <a:srgbClr val="203864"/>
                </a:solidFill>
              </a:rPr>
              <a:t> R &amp; </a:t>
            </a:r>
            <a:r>
              <a:rPr lang="nl-NL" sz="1800" dirty="0" err="1">
                <a:solidFill>
                  <a:srgbClr val="203864"/>
                </a:solidFill>
              </a:rPr>
              <a:t>Kelton</a:t>
            </a:r>
            <a:r>
              <a:rPr lang="nl-NL" sz="1800" dirty="0">
                <a:solidFill>
                  <a:srgbClr val="203864"/>
                </a:solidFill>
              </a:rPr>
              <a:t> G. </a:t>
            </a:r>
            <a:r>
              <a:rPr lang="nl-NL" sz="1800" dirty="0" err="1">
                <a:solidFill>
                  <a:srgbClr val="203864"/>
                </a:solidFill>
              </a:rPr>
              <a:t>Fetal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and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its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relation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to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maternal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. NEJM 1993. 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Pishko</a:t>
            </a:r>
            <a:r>
              <a:rPr lang="nl-NL" sz="1800" dirty="0">
                <a:solidFill>
                  <a:srgbClr val="203864"/>
                </a:solidFill>
              </a:rPr>
              <a:t> A et al.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in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: Diagnosis </a:t>
            </a:r>
            <a:r>
              <a:rPr lang="nl-NL" sz="1800" dirty="0" err="1">
                <a:solidFill>
                  <a:srgbClr val="203864"/>
                </a:solidFill>
              </a:rPr>
              <a:t>and</a:t>
            </a:r>
            <a:r>
              <a:rPr lang="nl-NL" sz="1800" dirty="0">
                <a:solidFill>
                  <a:srgbClr val="203864"/>
                </a:solidFill>
              </a:rPr>
              <a:t> approach </a:t>
            </a:r>
            <a:r>
              <a:rPr lang="nl-NL" sz="1800" dirty="0" err="1">
                <a:solidFill>
                  <a:srgbClr val="203864"/>
                </a:solidFill>
              </a:rPr>
              <a:t>to</a:t>
            </a:r>
            <a:r>
              <a:rPr lang="nl-NL" sz="1800" dirty="0">
                <a:solidFill>
                  <a:srgbClr val="203864"/>
                </a:solidFill>
              </a:rPr>
              <a:t> management. Blood Reviews 2020</a:t>
            </a:r>
          </a:p>
          <a:p>
            <a:r>
              <a:rPr lang="nl-NL" sz="1800" dirty="0">
                <a:solidFill>
                  <a:srgbClr val="203864"/>
                </a:solidFill>
              </a:rPr>
              <a:t>Reese J et al. </a:t>
            </a:r>
            <a:r>
              <a:rPr lang="nl-NL" sz="1800" dirty="0" err="1">
                <a:solidFill>
                  <a:srgbClr val="203864"/>
                </a:solidFill>
              </a:rPr>
              <a:t>Platelet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Counts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during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. NEJM 2018; 379(1): 32–43. 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Fogerty</a:t>
            </a:r>
            <a:r>
              <a:rPr lang="nl-NL" sz="1800" dirty="0">
                <a:solidFill>
                  <a:srgbClr val="203864"/>
                </a:solidFill>
              </a:rPr>
              <a:t> A.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in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: </a:t>
            </a:r>
            <a:r>
              <a:rPr lang="nl-NL" sz="1800" dirty="0" err="1">
                <a:solidFill>
                  <a:srgbClr val="203864"/>
                </a:solidFill>
              </a:rPr>
              <a:t>Mechanisms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and</a:t>
            </a:r>
            <a:r>
              <a:rPr lang="nl-NL" sz="1800" dirty="0">
                <a:solidFill>
                  <a:srgbClr val="203864"/>
                </a:solidFill>
              </a:rPr>
              <a:t> Management. </a:t>
            </a:r>
            <a:r>
              <a:rPr lang="nl-NL" sz="1800" dirty="0" err="1">
                <a:solidFill>
                  <a:srgbClr val="203864"/>
                </a:solidFill>
              </a:rPr>
              <a:t>Transfusion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Medicine</a:t>
            </a:r>
            <a:r>
              <a:rPr lang="nl-NL" sz="1800" dirty="0">
                <a:solidFill>
                  <a:srgbClr val="203864"/>
                </a:solidFill>
              </a:rPr>
              <a:t> Reviews 32 (2018) 225–229 </a:t>
            </a:r>
          </a:p>
          <a:p>
            <a:r>
              <a:rPr lang="nl-NL" sz="1800" dirty="0">
                <a:solidFill>
                  <a:srgbClr val="203864"/>
                </a:solidFill>
              </a:rPr>
              <a:t>ACOG </a:t>
            </a:r>
            <a:r>
              <a:rPr lang="nl-NL" sz="1800" dirty="0" err="1">
                <a:solidFill>
                  <a:srgbClr val="203864"/>
                </a:solidFill>
              </a:rPr>
              <a:t>practice</a:t>
            </a:r>
            <a:r>
              <a:rPr lang="nl-NL" sz="1800" dirty="0">
                <a:solidFill>
                  <a:srgbClr val="203864"/>
                </a:solidFill>
              </a:rPr>
              <a:t> bulletin 207.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in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. </a:t>
            </a:r>
            <a:r>
              <a:rPr lang="nl-NL" sz="1800" dirty="0" err="1">
                <a:solidFill>
                  <a:srgbClr val="203864"/>
                </a:solidFill>
              </a:rPr>
              <a:t>Obstetrics</a:t>
            </a:r>
            <a:r>
              <a:rPr lang="nl-NL" sz="1800" dirty="0">
                <a:solidFill>
                  <a:srgbClr val="203864"/>
                </a:solidFill>
              </a:rPr>
              <a:t> &amp; </a:t>
            </a:r>
            <a:r>
              <a:rPr lang="nl-NL" sz="1800" dirty="0" err="1">
                <a:solidFill>
                  <a:srgbClr val="203864"/>
                </a:solidFill>
              </a:rPr>
              <a:t>Gynecology</a:t>
            </a:r>
            <a:r>
              <a:rPr lang="nl-NL" sz="1800" dirty="0">
                <a:solidFill>
                  <a:srgbClr val="203864"/>
                </a:solidFill>
              </a:rPr>
              <a:t> 2019;133(3)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Myers</a:t>
            </a:r>
            <a:r>
              <a:rPr lang="nl-NL" sz="1800" dirty="0">
                <a:solidFill>
                  <a:srgbClr val="203864"/>
                </a:solidFill>
              </a:rPr>
              <a:t> B. Review </a:t>
            </a:r>
            <a:r>
              <a:rPr lang="nl-NL" sz="1800" dirty="0" err="1">
                <a:solidFill>
                  <a:srgbClr val="203864"/>
                </a:solidFill>
              </a:rPr>
              <a:t>Thrombocytopenia</a:t>
            </a:r>
            <a:r>
              <a:rPr lang="nl-NL" sz="1800" dirty="0">
                <a:solidFill>
                  <a:srgbClr val="203864"/>
                </a:solidFill>
              </a:rPr>
              <a:t> in </a:t>
            </a:r>
            <a:r>
              <a:rPr lang="nl-NL" sz="1800" dirty="0" err="1">
                <a:solidFill>
                  <a:srgbClr val="203864"/>
                </a:solidFill>
              </a:rPr>
              <a:t>pregnancy</a:t>
            </a:r>
            <a:r>
              <a:rPr lang="nl-NL" sz="1800" dirty="0">
                <a:solidFill>
                  <a:srgbClr val="203864"/>
                </a:solidFill>
              </a:rPr>
              <a:t> (RCOG review). The </a:t>
            </a:r>
            <a:r>
              <a:rPr lang="nl-NL" sz="1800" dirty="0" err="1">
                <a:solidFill>
                  <a:srgbClr val="203864"/>
                </a:solidFill>
              </a:rPr>
              <a:t>Obstetrician</a:t>
            </a:r>
            <a:r>
              <a:rPr lang="nl-NL" sz="1800" dirty="0">
                <a:solidFill>
                  <a:srgbClr val="203864"/>
                </a:solidFill>
              </a:rPr>
              <a:t> &amp; </a:t>
            </a:r>
            <a:r>
              <a:rPr lang="nl-NL" sz="1800" dirty="0" err="1">
                <a:solidFill>
                  <a:srgbClr val="203864"/>
                </a:solidFill>
              </a:rPr>
              <a:t>Gynaecologist</a:t>
            </a:r>
            <a:r>
              <a:rPr lang="nl-NL" sz="1800" dirty="0">
                <a:solidFill>
                  <a:srgbClr val="203864"/>
                </a:solidFill>
              </a:rPr>
              <a:t>. 2009;11:177-183</a:t>
            </a:r>
          </a:p>
          <a:p>
            <a:r>
              <a:rPr lang="nl-NL" sz="1800" dirty="0">
                <a:solidFill>
                  <a:srgbClr val="203864"/>
                </a:solidFill>
              </a:rPr>
              <a:t>Klaassen et al. Oorzaken en klinische consequenties van neonatale trombocytopenie bij 237 neonaten in 5 ziekenhuizen in het zuidoosten van Nederland. Tijdschrift voor bloedtransfusie 2008;1:88-95</a:t>
            </a:r>
          </a:p>
          <a:p>
            <a:r>
              <a:rPr lang="nl-NL" sz="1800" dirty="0" err="1">
                <a:solidFill>
                  <a:srgbClr val="203864"/>
                </a:solidFill>
              </a:rPr>
              <a:t>Luo</a:t>
            </a:r>
            <a:r>
              <a:rPr lang="nl-NL" sz="1800" dirty="0">
                <a:solidFill>
                  <a:srgbClr val="203864"/>
                </a:solidFill>
              </a:rPr>
              <a:t> et al. A meta-analysis of </a:t>
            </a:r>
            <a:r>
              <a:rPr lang="nl-NL" sz="1800" dirty="0" err="1">
                <a:solidFill>
                  <a:srgbClr val="203864"/>
                </a:solidFill>
              </a:rPr>
              <a:t>neonatal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outcomes</a:t>
            </a:r>
            <a:r>
              <a:rPr lang="nl-NL" sz="1800" dirty="0">
                <a:solidFill>
                  <a:srgbClr val="203864"/>
                </a:solidFill>
              </a:rPr>
              <a:t> in pregnant </a:t>
            </a:r>
            <a:r>
              <a:rPr lang="nl-NL" sz="1800" dirty="0" err="1">
                <a:solidFill>
                  <a:srgbClr val="203864"/>
                </a:solidFill>
              </a:rPr>
              <a:t>women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with</a:t>
            </a:r>
            <a:r>
              <a:rPr lang="nl-NL" sz="1800" dirty="0">
                <a:solidFill>
                  <a:srgbClr val="203864"/>
                </a:solidFill>
              </a:rPr>
              <a:t> immune </a:t>
            </a:r>
            <a:r>
              <a:rPr lang="nl-NL" sz="1800" dirty="0" err="1">
                <a:solidFill>
                  <a:srgbClr val="203864"/>
                </a:solidFill>
              </a:rPr>
              <a:t>thrombocytopenic</a:t>
            </a:r>
            <a:r>
              <a:rPr lang="nl-NL" sz="1800" dirty="0">
                <a:solidFill>
                  <a:srgbClr val="203864"/>
                </a:solidFill>
              </a:rPr>
              <a:t> purpura. J </a:t>
            </a:r>
            <a:r>
              <a:rPr lang="nl-NL" sz="1800" dirty="0" err="1">
                <a:solidFill>
                  <a:srgbClr val="203864"/>
                </a:solidFill>
              </a:rPr>
              <a:t>Obstet</a:t>
            </a:r>
            <a:r>
              <a:rPr lang="nl-NL" sz="1800" dirty="0">
                <a:solidFill>
                  <a:srgbClr val="203864"/>
                </a:solidFill>
              </a:rPr>
              <a:t> </a:t>
            </a:r>
            <a:r>
              <a:rPr lang="nl-NL" sz="1800" dirty="0" err="1">
                <a:solidFill>
                  <a:srgbClr val="203864"/>
                </a:solidFill>
              </a:rPr>
              <a:t>Gynaecol</a:t>
            </a:r>
            <a:r>
              <a:rPr lang="nl-NL" sz="1800" dirty="0">
                <a:solidFill>
                  <a:srgbClr val="203864"/>
                </a:solidFill>
              </a:rPr>
              <a:t> Research, september 2021</a:t>
            </a:r>
          </a:p>
          <a:p>
            <a:r>
              <a:rPr lang="nl-NL" sz="1800" dirty="0">
                <a:solidFill>
                  <a:srgbClr val="203864"/>
                </a:solidFill>
              </a:rPr>
              <a:t>E. </a:t>
            </a:r>
            <a:r>
              <a:rPr lang="nl-NL" sz="1800" dirty="0" err="1">
                <a:solidFill>
                  <a:srgbClr val="203864"/>
                </a:solidFill>
              </a:rPr>
              <a:t>Lopriore</a:t>
            </a:r>
            <a:r>
              <a:rPr lang="nl-NL" sz="1800" dirty="0">
                <a:solidFill>
                  <a:srgbClr val="203864"/>
                </a:solidFill>
              </a:rPr>
              <a:t>. Landelijke aanbeveling neonatale trombocytopenie. </a:t>
            </a:r>
            <a:br>
              <a:rPr lang="nl-NL" sz="1800" dirty="0">
                <a:solidFill>
                  <a:srgbClr val="203864"/>
                </a:solidFill>
              </a:rPr>
            </a:br>
            <a:endParaRPr lang="nl-NL" sz="1800" dirty="0">
              <a:solidFill>
                <a:srgbClr val="203864"/>
              </a:solidFill>
            </a:endParaRPr>
          </a:p>
          <a:p>
            <a:endParaRPr lang="nl-NL" sz="1800" dirty="0">
              <a:solidFill>
                <a:srgbClr val="203864"/>
              </a:solidFill>
            </a:endParaRPr>
          </a:p>
          <a:p>
            <a:endParaRPr lang="nl-NL" sz="1800" dirty="0">
              <a:solidFill>
                <a:srgbClr val="203864"/>
              </a:solidFill>
            </a:endParaRPr>
          </a:p>
          <a:p>
            <a:endParaRPr lang="nl-NL" sz="1800" dirty="0">
              <a:solidFill>
                <a:srgbClr val="203864"/>
              </a:solidFill>
            </a:endParaRPr>
          </a:p>
          <a:p>
            <a:endParaRPr lang="nl-NL" sz="1800" dirty="0">
              <a:solidFill>
                <a:srgbClr val="203864"/>
              </a:solidFill>
            </a:endParaRPr>
          </a:p>
          <a:p>
            <a:endParaRPr lang="nl-NL" sz="1800" dirty="0">
              <a:solidFill>
                <a:srgbClr val="203864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46E01EF-ED6D-4DBE-85CD-FBE89E87CB5B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5FE661D-D918-45F0-B0B6-A6869A0A6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4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Huidige richtlijnen</a:t>
            </a:r>
          </a:p>
        </p:txBody>
      </p:sp>
      <p:pic>
        <p:nvPicPr>
          <p:cNvPr id="2050" name="Picture 2" descr="Alliantie Stop kindermarketing ongezonde voeding - Nederlandse Vereniging  voor Kindergeneeskunde">
            <a:extLst>
              <a:ext uri="{FF2B5EF4-FFF2-40B4-BE49-F238E27FC236}">
                <a16:creationId xmlns:a16="http://schemas.microsoft.com/office/drawing/2014/main" id="{8B3D9921-B3EE-41F2-8141-EF930EDC1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46" y="3291608"/>
            <a:ext cx="4462378" cy="164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11DB14-6313-4469-AAC1-3BDFA5A3C2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13337"/>
            <a:ext cx="6467025" cy="2149163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CF3C18F3-1922-45FC-997D-FCDECB4FDDF8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B7E8B36-7B0D-45E9-AC05-C8A05BB672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4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974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Huidige richtlijn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dirty="0">
                <a:solidFill>
                  <a:srgbClr val="203864"/>
                </a:solidFill>
              </a:rPr>
              <a:t>(2007)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11DB14-6313-4469-AAC1-3BDFA5A3C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238" y="645656"/>
            <a:ext cx="4125162" cy="13709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BAD0AB12-3BBD-4617-B1D2-5C6C61ABC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574" y="2791954"/>
            <a:ext cx="7824661" cy="3572637"/>
          </a:xfrm>
          <a:prstGeom prst="rect">
            <a:avLst/>
          </a:prstGeom>
        </p:spPr>
      </p:pic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411E655-82DC-4C54-A74A-EA6DAC92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74" y="2405882"/>
            <a:ext cx="8965020" cy="452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Tabel 1: Oorzaken trombocytopenie in de zwangerschap</a:t>
            </a:r>
            <a:endParaRPr lang="nl-NL" sz="2000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7192CC4-721D-414C-BF63-4C8E8430EB78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34E34B1-086A-4BDF-AD78-36372BD72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6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974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Huidige richtlijn</a:t>
            </a:r>
          </a:p>
        </p:txBody>
      </p:sp>
      <p:graphicFrame>
        <p:nvGraphicFramePr>
          <p:cNvPr id="14" name="Tabel 14">
            <a:extLst>
              <a:ext uri="{FF2B5EF4-FFF2-40B4-BE49-F238E27FC236}">
                <a16:creationId xmlns:a16="http://schemas.microsoft.com/office/drawing/2014/main" id="{39FE98C1-1B45-4D4C-BBFB-6086BD7DC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86031"/>
              </p:ext>
            </p:extLst>
          </p:nvPr>
        </p:nvGraphicFramePr>
        <p:xfrm>
          <a:off x="838200" y="3203735"/>
          <a:ext cx="8603513" cy="2992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153">
                  <a:extLst>
                    <a:ext uri="{9D8B030D-6E8A-4147-A177-3AD203B41FA5}">
                      <a16:colId xmlns:a16="http://schemas.microsoft.com/office/drawing/2014/main" val="3325933182"/>
                    </a:ext>
                  </a:extLst>
                </a:gridCol>
                <a:gridCol w="4500360">
                  <a:extLst>
                    <a:ext uri="{9D8B030D-6E8A-4147-A177-3AD203B41FA5}">
                      <a16:colId xmlns:a16="http://schemas.microsoft.com/office/drawing/2014/main" val="1218581159"/>
                    </a:ext>
                  </a:extLst>
                </a:gridCol>
              </a:tblGrid>
              <a:tr h="88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Trombocyten aantal </a:t>
                      </a:r>
                      <a:br>
                        <a:rPr lang="nl-NL" sz="2400" dirty="0">
                          <a:solidFill>
                            <a:schemeClr val="tx1"/>
                          </a:solidFill>
                        </a:rPr>
                      </a:br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(× 10</a:t>
                      </a:r>
                      <a:r>
                        <a:rPr lang="nl-NL" sz="2400" baseline="300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Aanvullend onderzoek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071"/>
                  </a:ext>
                </a:extLst>
              </a:tr>
              <a:tr h="642817">
                <a:tc>
                  <a:txBody>
                    <a:bodyPr/>
                    <a:lstStyle/>
                    <a:p>
                      <a:r>
                        <a:rPr lang="nl-NL" sz="2400" dirty="0"/>
                        <a:t>&gt;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Geen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720590"/>
                  </a:ext>
                </a:extLst>
              </a:tr>
              <a:tr h="642817">
                <a:tc>
                  <a:txBody>
                    <a:bodyPr/>
                    <a:lstStyle/>
                    <a:p>
                      <a:r>
                        <a:rPr lang="nl-NL" sz="2400" dirty="0"/>
                        <a:t>75-100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Herhalen </a:t>
                      </a:r>
                      <a:r>
                        <a:rPr lang="nl-NL" sz="2400" dirty="0" err="1"/>
                        <a:t>citraatbuis</a:t>
                      </a:r>
                      <a:endParaRPr lang="nl-NL" sz="2400" dirty="0"/>
                    </a:p>
                    <a:p>
                      <a:r>
                        <a:rPr lang="nl-NL" sz="2400" dirty="0"/>
                        <a:t>Maandelijks controle trombocyten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667476"/>
                  </a:ext>
                </a:extLst>
              </a:tr>
              <a:tr h="642817">
                <a:tc>
                  <a:txBody>
                    <a:bodyPr/>
                    <a:lstStyle/>
                    <a:p>
                      <a:r>
                        <a:rPr lang="nl-NL" sz="2400" dirty="0"/>
                        <a:t>&lt; 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Nadere diagnostiek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840870"/>
                  </a:ext>
                </a:extLst>
              </a:tr>
            </a:tbl>
          </a:graphicData>
        </a:graphic>
      </p:graphicFrame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2AB86A59-7E71-43B5-94B6-65DB089C4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5744"/>
            <a:ext cx="8965020" cy="452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Tabel 2: </a:t>
            </a:r>
            <a:r>
              <a:rPr lang="nl-NL" sz="2000" dirty="0"/>
              <a:t>overzicht trombocyten aantal maternaal en beleid.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E778C9D-8D38-40BC-8519-6060B4FA8BA9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1E8FC4A-5E53-4327-AB44-3E2A08CBF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2D0A784-D0E5-4F87-8903-A8164957FD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105" y="596072"/>
            <a:ext cx="3515562" cy="116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7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974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rgbClr val="203864"/>
                </a:solidFill>
              </a:rPr>
              <a:t>Literatuur</a:t>
            </a:r>
          </a:p>
        </p:txBody>
      </p:sp>
      <p:sp>
        <p:nvSpPr>
          <p:cNvPr id="7" name="Tijdelijke aanduiding voor inhoud 4">
            <a:extLst>
              <a:ext uri="{FF2B5EF4-FFF2-40B4-BE49-F238E27FC236}">
                <a16:creationId xmlns:a16="http://schemas.microsoft.com/office/drawing/2014/main" id="{CD623F19-8E4A-4E07-B168-FE4532ACADA5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253736" cy="467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Z</a:t>
            </a:r>
            <a:r>
              <a:rPr lang="nl-NL" sz="2800" b="1" dirty="0"/>
              <a:t>wangerschap-geassocieerde trombocytopenie</a:t>
            </a:r>
            <a:r>
              <a:rPr lang="nl-NL" b="1" dirty="0"/>
              <a:t> (GT)</a:t>
            </a:r>
          </a:p>
          <a:p>
            <a:r>
              <a:rPr lang="en-GB" dirty="0"/>
              <a:t>5-11% </a:t>
            </a:r>
            <a:r>
              <a:rPr lang="en-GB" dirty="0" err="1"/>
              <a:t>zwangeren</a:t>
            </a:r>
            <a:r>
              <a:rPr lang="en-GB" dirty="0"/>
              <a:t>, </a:t>
            </a:r>
            <a:r>
              <a:rPr lang="en-GB" dirty="0" err="1"/>
              <a:t>vaak</a:t>
            </a:r>
            <a:r>
              <a:rPr lang="en-GB" dirty="0"/>
              <a:t> in 3e trimester</a:t>
            </a:r>
          </a:p>
          <a:p>
            <a:r>
              <a:rPr lang="en-GB" dirty="0" err="1"/>
              <a:t>Advies</a:t>
            </a:r>
            <a:r>
              <a:rPr lang="en-GB" dirty="0"/>
              <a:t> ACOG: </a:t>
            </a:r>
            <a:r>
              <a:rPr lang="en-GB" dirty="0" err="1"/>
              <a:t>trombocyten</a:t>
            </a:r>
            <a:r>
              <a:rPr lang="en-GB" dirty="0"/>
              <a:t> </a:t>
            </a:r>
            <a:r>
              <a:rPr lang="en-GB" dirty="0" err="1"/>
              <a:t>aantal</a:t>
            </a:r>
            <a:r>
              <a:rPr lang="en-GB" dirty="0"/>
              <a:t> </a:t>
            </a:r>
            <a:r>
              <a:rPr lang="en-GB" dirty="0" err="1"/>
              <a:t>vervolgen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b="1" dirty="0"/>
              <a:t>ITP</a:t>
            </a:r>
            <a:r>
              <a:rPr lang="en-GB" dirty="0"/>
              <a:t> </a:t>
            </a:r>
          </a:p>
          <a:p>
            <a:r>
              <a:rPr lang="en-GB" dirty="0"/>
              <a:t>1-4% </a:t>
            </a:r>
            <a:r>
              <a:rPr lang="en-GB" dirty="0" err="1"/>
              <a:t>zwangeren</a:t>
            </a:r>
            <a:endParaRPr lang="en-GB" dirty="0"/>
          </a:p>
          <a:p>
            <a:r>
              <a:rPr lang="en-GB" dirty="0" err="1"/>
              <a:t>Aannemelijker</a:t>
            </a:r>
            <a:r>
              <a:rPr lang="en-GB" dirty="0"/>
              <a:t> </a:t>
            </a:r>
            <a:r>
              <a:rPr lang="en-GB" dirty="0" err="1"/>
              <a:t>indien</a:t>
            </a:r>
            <a:r>
              <a:rPr lang="en-GB" dirty="0"/>
              <a:t> T &lt; 100 </a:t>
            </a:r>
            <a:r>
              <a:rPr lang="nl-NL" sz="2800" dirty="0">
                <a:solidFill>
                  <a:schemeClr val="tx1"/>
                </a:solidFill>
              </a:rPr>
              <a:t>× 10</a:t>
            </a:r>
            <a:r>
              <a:rPr lang="nl-NL" sz="2800" baseline="30000" dirty="0">
                <a:solidFill>
                  <a:schemeClr val="tx1"/>
                </a:solidFill>
              </a:rPr>
              <a:t>9</a:t>
            </a:r>
            <a:r>
              <a:rPr lang="nl-NL" sz="2800" dirty="0">
                <a:solidFill>
                  <a:schemeClr val="tx1"/>
                </a:solidFill>
              </a:rPr>
              <a:t>/L</a:t>
            </a:r>
            <a:endParaRPr lang="en-GB" dirty="0"/>
          </a:p>
          <a:p>
            <a:r>
              <a:rPr lang="en-GB" dirty="0"/>
              <a:t>Diagnose per </a:t>
            </a:r>
            <a:r>
              <a:rPr lang="en-GB" dirty="0" err="1"/>
              <a:t>exclusionem</a:t>
            </a:r>
            <a:endParaRPr lang="en-GB" dirty="0"/>
          </a:p>
          <a:p>
            <a:r>
              <a:rPr lang="en-GB" dirty="0" err="1"/>
              <a:t>Moeilijk</a:t>
            </a:r>
            <a:r>
              <a:rPr lang="en-GB" dirty="0"/>
              <a:t> </a:t>
            </a:r>
            <a:r>
              <a:rPr lang="en-GB" dirty="0" err="1"/>
              <a:t>onderscheid</a:t>
            </a:r>
            <a:r>
              <a:rPr lang="en-GB" dirty="0"/>
              <a:t> GT </a:t>
            </a:r>
            <a:r>
              <a:rPr lang="en-GB" dirty="0" err="1"/>
              <a:t>en</a:t>
            </a:r>
            <a:r>
              <a:rPr lang="en-GB" dirty="0"/>
              <a:t> ITP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CC3C973-02BD-443E-B89F-E46B9C764289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99C4B84-5B0F-467D-BC85-B02EFC377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2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F29B1D14-59DC-624E-90C3-A36514AF34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73" y="0"/>
            <a:ext cx="9761626" cy="6173569"/>
          </a:xfrm>
        </p:spPr>
      </p:pic>
      <p:pic>
        <p:nvPicPr>
          <p:cNvPr id="1027" name="Picture 3" descr="page2image2091557536">
            <a:extLst>
              <a:ext uri="{FF2B5EF4-FFF2-40B4-BE49-F238E27FC236}">
                <a16:creationId xmlns:a16="http://schemas.microsoft.com/office/drawing/2014/main" id="{420E0AF3-1F06-964F-8CCD-CBBF6AC15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45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ge2image2091557824">
            <a:extLst>
              <a:ext uri="{FF2B5EF4-FFF2-40B4-BE49-F238E27FC236}">
                <a16:creationId xmlns:a16="http://schemas.microsoft.com/office/drawing/2014/main" id="{C780E8F4-6D84-314E-BD33-0D97ED03F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26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page2image2091558176">
            <a:extLst>
              <a:ext uri="{FF2B5EF4-FFF2-40B4-BE49-F238E27FC236}">
                <a16:creationId xmlns:a16="http://schemas.microsoft.com/office/drawing/2014/main" id="{ACEF754A-B0E2-7B44-BD0C-31750334D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45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ge2image2091558464">
            <a:extLst>
              <a:ext uri="{FF2B5EF4-FFF2-40B4-BE49-F238E27FC236}">
                <a16:creationId xmlns:a16="http://schemas.microsoft.com/office/drawing/2014/main" id="{053914CC-F584-9F4E-9D4C-1D8BDA4AA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31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age2image2091559248">
            <a:extLst>
              <a:ext uri="{FF2B5EF4-FFF2-40B4-BE49-F238E27FC236}">
                <a16:creationId xmlns:a16="http://schemas.microsoft.com/office/drawing/2014/main" id="{BA1C504E-522D-BC47-B8B3-FAD8012F3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6100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2image2091559840">
            <a:extLst>
              <a:ext uri="{FF2B5EF4-FFF2-40B4-BE49-F238E27FC236}">
                <a16:creationId xmlns:a16="http://schemas.microsoft.com/office/drawing/2014/main" id="{B6DD8221-B189-E149-B067-2CE0A2220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0700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2image2091560560">
            <a:extLst>
              <a:ext uri="{FF2B5EF4-FFF2-40B4-BE49-F238E27FC236}">
                <a16:creationId xmlns:a16="http://schemas.microsoft.com/office/drawing/2014/main" id="{6722131B-37FE-FD40-9C56-051FCF9C2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2image2091560848">
            <a:extLst>
              <a:ext uri="{FF2B5EF4-FFF2-40B4-BE49-F238E27FC236}">
                <a16:creationId xmlns:a16="http://schemas.microsoft.com/office/drawing/2014/main" id="{FAB209DA-3572-BC42-A903-2F0B1A912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4500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page2image2091561136">
            <a:extLst>
              <a:ext uri="{FF2B5EF4-FFF2-40B4-BE49-F238E27FC236}">
                <a16:creationId xmlns:a16="http://schemas.microsoft.com/office/drawing/2014/main" id="{44BF4FF5-0166-8A46-94A9-95BF28B77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37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59CB19-0181-EA4A-AE21-91C775D4D5D3}"/>
              </a:ext>
            </a:extLst>
          </p:cNvPr>
          <p:cNvSpPr txBox="1"/>
          <p:nvPr/>
        </p:nvSpPr>
        <p:spPr>
          <a:xfrm>
            <a:off x="8102804" y="6211669"/>
            <a:ext cx="4089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Pishko</a:t>
            </a:r>
            <a:r>
              <a:rPr lang="en-GB" dirty="0"/>
              <a:t> et al. Blood Reviews 2020</a:t>
            </a:r>
          </a:p>
          <a:p>
            <a:r>
              <a:rPr lang="en-GB" dirty="0"/>
              <a:t>Adapted from </a:t>
            </a:r>
            <a:r>
              <a:rPr lang="en-GB" dirty="0" err="1"/>
              <a:t>Cines</a:t>
            </a:r>
            <a:r>
              <a:rPr lang="en-GB" dirty="0"/>
              <a:t> &amp; Levine. Blood 2017</a:t>
            </a:r>
          </a:p>
        </p:txBody>
      </p:sp>
    </p:spTree>
    <p:extLst>
      <p:ext uri="{BB962C8B-B14F-4D97-AF65-F5344CB8AC3E}">
        <p14:creationId xmlns:p14="http://schemas.microsoft.com/office/powerpoint/2010/main" val="159788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>
            <a:extLst>
              <a:ext uri="{FF2B5EF4-FFF2-40B4-BE49-F238E27FC236}">
                <a16:creationId xmlns:a16="http://schemas.microsoft.com/office/drawing/2014/main" id="{A9E7D1E7-FBE3-4DBC-A6DC-7D9F206FEDE8}"/>
              </a:ext>
            </a:extLst>
          </p:cNvPr>
          <p:cNvSpPr txBox="1">
            <a:spLocks/>
          </p:cNvSpPr>
          <p:nvPr/>
        </p:nvSpPr>
        <p:spPr>
          <a:xfrm>
            <a:off x="0" y="1919342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>
                <a:solidFill>
                  <a:srgbClr val="203864"/>
                </a:solidFill>
              </a:rPr>
              <a:t>Trombocytopenie en de neonaat</a:t>
            </a:r>
            <a:endParaRPr lang="nl-NL" dirty="0">
              <a:solidFill>
                <a:srgbClr val="203864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85D2AD5-9ACB-4FAD-AB0E-3852475A4727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379103B-6371-4E18-A6D0-668A46A4B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5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90F-AA9C-4BF0-BFF0-DFCBD67C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9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203864"/>
                </a:solidFill>
              </a:rPr>
              <a:t>Richtlijn NVK </a:t>
            </a:r>
            <a:br>
              <a:rPr lang="nl-NL" dirty="0">
                <a:solidFill>
                  <a:srgbClr val="203864"/>
                </a:solidFill>
              </a:rPr>
            </a:br>
            <a:r>
              <a:rPr lang="nl-NL" sz="3100" dirty="0">
                <a:solidFill>
                  <a:srgbClr val="203864"/>
                </a:solidFill>
              </a:rPr>
              <a:t>Foetale/Neonatale auto-immuun trombocytopenie</a:t>
            </a:r>
            <a:r>
              <a:rPr lang="nl-NL" dirty="0">
                <a:solidFill>
                  <a:srgbClr val="203864"/>
                </a:solidFill>
              </a:rPr>
              <a:t/>
            </a:r>
            <a:br>
              <a:rPr lang="nl-NL" dirty="0">
                <a:solidFill>
                  <a:srgbClr val="203864"/>
                </a:solidFill>
              </a:rPr>
            </a:br>
            <a:endParaRPr lang="nl-NL" dirty="0">
              <a:solidFill>
                <a:srgbClr val="203864"/>
              </a:solidFill>
            </a:endParaRPr>
          </a:p>
        </p:txBody>
      </p:sp>
      <p:sp>
        <p:nvSpPr>
          <p:cNvPr id="14" name="Tijdelijke aanduiding voor inhoud 4">
            <a:extLst>
              <a:ext uri="{FF2B5EF4-FFF2-40B4-BE49-F238E27FC236}">
                <a16:creationId xmlns:a16="http://schemas.microsoft.com/office/drawing/2014/main" id="{9CC3FA99-68FB-45DA-8988-2703E1A45A73}"/>
              </a:ext>
            </a:extLst>
          </p:cNvPr>
          <p:cNvSpPr txBox="1">
            <a:spLocks/>
          </p:cNvSpPr>
          <p:nvPr/>
        </p:nvSpPr>
        <p:spPr>
          <a:xfrm>
            <a:off x="828460" y="205747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600" b="1" dirty="0"/>
              <a:t>Zwangerschap-geassocieerde trombocytopenie</a:t>
            </a:r>
          </a:p>
          <a:p>
            <a:r>
              <a:rPr lang="nl-NL" sz="2600" dirty="0"/>
              <a:t>Niet beschreven</a:t>
            </a:r>
          </a:p>
          <a:p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ITP</a:t>
            </a:r>
          </a:p>
          <a:p>
            <a:r>
              <a:rPr lang="nl-NL" sz="2600" dirty="0"/>
              <a:t>Trombocyten controle dag 1, 3 en 5</a:t>
            </a:r>
          </a:p>
          <a:p>
            <a:pPr marL="0" indent="0">
              <a:buNone/>
            </a:pPr>
            <a:r>
              <a:rPr lang="nl-NL" b="1" dirty="0"/>
              <a:t/>
            </a:r>
            <a:br>
              <a:rPr lang="nl-NL" b="1" dirty="0"/>
            </a:br>
            <a:endParaRPr lang="nl-NL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F9CD768-0DDB-43D0-A0E0-0B66E95A6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6350" y="5884431"/>
            <a:ext cx="3295650" cy="771525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5FFB2E7B-B07F-4D42-8898-03BF5A788FA4}"/>
              </a:ext>
            </a:extLst>
          </p:cNvPr>
          <p:cNvSpPr/>
          <p:nvPr/>
        </p:nvSpPr>
        <p:spPr>
          <a:xfrm>
            <a:off x="0" y="6720936"/>
            <a:ext cx="12192000" cy="178628"/>
          </a:xfrm>
          <a:prstGeom prst="rect">
            <a:avLst/>
          </a:prstGeom>
          <a:solidFill>
            <a:srgbClr val="EB6E1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08B069B-B0B7-4E92-98C7-230A9EE22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2978" y="0"/>
            <a:ext cx="2729022" cy="84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206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8983</TotalTime>
  <Words>1702</Words>
  <Application>Microsoft Office PowerPoint</Application>
  <PresentationFormat>Breedbeeld</PresentationFormat>
  <Paragraphs>183</Paragraphs>
  <Slides>21</Slides>
  <Notes>21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Helvetica Neue</vt:lpstr>
      <vt:lpstr>Times New Roman</vt:lpstr>
      <vt:lpstr>Kantoorthema</vt:lpstr>
      <vt:lpstr>TROMBOCYTOPENIE Maternaal en neonataal</vt:lpstr>
      <vt:lpstr>Casus</vt:lpstr>
      <vt:lpstr>Huidige richtlijnen</vt:lpstr>
      <vt:lpstr>Huidige richtlijn (2007)</vt:lpstr>
      <vt:lpstr>Huidige richtlijn</vt:lpstr>
      <vt:lpstr>Literatuur</vt:lpstr>
      <vt:lpstr>PowerPoint-presentatie</vt:lpstr>
      <vt:lpstr>PowerPoint-presentatie</vt:lpstr>
      <vt:lpstr>Richtlijn NVK  Foetale/Neonatale auto-immuun trombocytopenie </vt:lpstr>
      <vt:lpstr>Richtlijn NVK  Foetale/Neonatale auto-immuun trombocytopenie </vt:lpstr>
      <vt:lpstr>PowerPoint-presentatie</vt:lpstr>
      <vt:lpstr>Literatuur</vt:lpstr>
      <vt:lpstr>Literatuur</vt:lpstr>
      <vt:lpstr>Conclusie</vt:lpstr>
      <vt:lpstr>Nieuw lokaal protocol</vt:lpstr>
      <vt:lpstr>Nieuw lokaal protocol</vt:lpstr>
      <vt:lpstr>Nieuw lokaal protocol</vt:lpstr>
      <vt:lpstr>Nieuw lokaal protocol</vt:lpstr>
      <vt:lpstr>Nieuw lokaal protocol</vt:lpstr>
      <vt:lpstr>Nieuw lokaal protocol</vt:lpstr>
      <vt:lpstr>Referenties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Sanne Graaf</dc:creator>
  <cp:lastModifiedBy>Sanne Graaf</cp:lastModifiedBy>
  <cp:revision>171</cp:revision>
  <dcterms:created xsi:type="dcterms:W3CDTF">2019-06-30T10:04:39Z</dcterms:created>
  <dcterms:modified xsi:type="dcterms:W3CDTF">2021-12-12T16:28:23Z</dcterms:modified>
</cp:coreProperties>
</file>