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62" r:id="rId2"/>
    <p:sldId id="258" r:id="rId3"/>
    <p:sldId id="259" r:id="rId4"/>
    <p:sldId id="260" r:id="rId5"/>
    <p:sldId id="257" r:id="rId6"/>
    <p:sldId id="261" r:id="rId7"/>
    <p:sldId id="263" r:id="rId8"/>
    <p:sldId id="264" r:id="rId9"/>
    <p:sldId id="265" r:id="rId10"/>
    <p:sldId id="271" r:id="rId11"/>
    <p:sldId id="266" r:id="rId12"/>
    <p:sldId id="267" r:id="rId13"/>
    <p:sldId id="268" r:id="rId14"/>
    <p:sldId id="269" r:id="rId15"/>
    <p:sldId id="270" r:id="rId16"/>
    <p:sldId id="272" r:id="rId1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88" autoAdjust="0"/>
  </p:normalViewPr>
  <p:slideViewPr>
    <p:cSldViewPr>
      <p:cViewPr varScale="1">
        <p:scale>
          <a:sx n="72" d="100"/>
          <a:sy n="72" d="100"/>
        </p:scale>
        <p:origin x="876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AF87B9-4634-4A9D-935E-B21CF67115C9}" type="datetimeFigureOut">
              <a:rPr lang="nl-NL" smtClean="0"/>
              <a:pPr/>
              <a:t>13-2-2017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280ADD-1138-4EC8-833D-C9DFE96B9127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40373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baseline="0" dirty="0"/>
              <a:t>Hier zie je met name dat het de 40 plussers zijn de bij iedere GA een hoger risico hebben </a:t>
            </a:r>
            <a:r>
              <a:rPr lang="nl-NL" baseline="0" dirty="0" err="1"/>
              <a:t>tov</a:t>
            </a:r>
            <a:r>
              <a:rPr lang="nl-NL" baseline="0" dirty="0"/>
              <a:t> van alle andere </a:t>
            </a:r>
            <a:r>
              <a:rPr lang="nl-NL" baseline="0" dirty="0" err="1"/>
              <a:t>leeftijds</a:t>
            </a:r>
            <a:r>
              <a:rPr lang="nl-NL" baseline="0" dirty="0"/>
              <a:t> categorieën op een </a:t>
            </a:r>
            <a:r>
              <a:rPr lang="nl-NL" baseline="0" dirty="0" err="1"/>
              <a:t>stillbirth</a:t>
            </a:r>
            <a:endParaRPr lang="nl-NL" baseline="0" dirty="0"/>
          </a:p>
          <a:p>
            <a:endParaRPr lang="nl-NL" baseline="0" dirty="0"/>
          </a:p>
          <a:p>
            <a:r>
              <a:rPr lang="nl-NL" baseline="0" dirty="0"/>
              <a:t>Verklaring voor hogere infant dead bij vroege GA? Verklaring&gt; infant dead gedefinieerd tot 1 </a:t>
            </a:r>
            <a:r>
              <a:rPr lang="nl-NL" baseline="0" dirty="0" err="1"/>
              <a:t>jr</a:t>
            </a:r>
            <a:r>
              <a:rPr lang="nl-NL" baseline="0" dirty="0"/>
              <a:t>&gt; jongere ouders zorgen slechter voor hun kinderen? Vaker SGA</a:t>
            </a:r>
          </a:p>
          <a:p>
            <a:endParaRPr lang="nl-NL" baseline="0" dirty="0"/>
          </a:p>
          <a:p>
            <a:r>
              <a:rPr lang="nl-NL" baseline="0" dirty="0"/>
              <a:t>Zelfde tabel maar dan verder uitgesplitst voor alle </a:t>
            </a:r>
            <a:r>
              <a:rPr lang="nl-NL" baseline="0" dirty="0" err="1"/>
              <a:t>leeftijds</a:t>
            </a:r>
            <a:r>
              <a:rPr lang="nl-NL" baseline="0" dirty="0"/>
              <a:t> groepen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B5DEC-F84C-439E-A8D4-B589240DB454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5112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De ontvangen informatie is voor de </a:t>
            </a:r>
            <a:r>
              <a:rPr lang="nl-NL" dirty="0" err="1"/>
              <a:t>patient</a:t>
            </a:r>
            <a:r>
              <a:rPr lang="nl-NL" baseline="0" dirty="0"/>
              <a:t> van belang om een goed beeld te krijgen van zijn eigen </a:t>
            </a:r>
            <a:r>
              <a:rPr lang="nl-NL" baseline="0" dirty="0" err="1"/>
              <a:t>gezondeheidstoestand</a:t>
            </a:r>
            <a:r>
              <a:rPr lang="nl-NL" baseline="0" dirty="0"/>
              <a:t> en om een verantwoorde beslissing te kunnen nemen over voorgestelde behandelingen en alternatieven. Ook voor een goede communicatie tussen arts en </a:t>
            </a:r>
            <a:r>
              <a:rPr lang="nl-NL" baseline="0" dirty="0" err="1"/>
              <a:t>patient</a:t>
            </a:r>
            <a:r>
              <a:rPr lang="nl-NL" baseline="0" dirty="0"/>
              <a:t>.  Niet zelden komen klachten van </a:t>
            </a:r>
            <a:r>
              <a:rPr lang="nl-NL" baseline="0" dirty="0" err="1"/>
              <a:t>patienten</a:t>
            </a:r>
            <a:r>
              <a:rPr lang="nl-NL" baseline="0" dirty="0"/>
              <a:t> of hun familieleden door gebrek aan deze communicatie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280ADD-1138-4EC8-833D-C9DFE96B9127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0F520-1C51-400C-B83B-B371B8941AAD}" type="datetimeFigureOut">
              <a:rPr lang="nl-NL" smtClean="0"/>
              <a:pPr/>
              <a:t>13-2-2017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Rechte verbindingslijn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4E32560-47E1-4518-8471-BD67FD1369E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0F520-1C51-400C-B83B-B371B8941AAD}" type="datetimeFigureOut">
              <a:rPr lang="nl-NL" smtClean="0"/>
              <a:pPr/>
              <a:t>13-2-2017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2560-47E1-4518-8471-BD67FD1369E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Rechte verbindingslijn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D4E32560-47E1-4518-8471-BD67FD1369E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0F520-1C51-400C-B83B-B371B8941AAD}" type="datetimeFigureOut">
              <a:rPr lang="nl-NL" smtClean="0"/>
              <a:pPr/>
              <a:t>13-2-2017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0F520-1C51-400C-B83B-B371B8941AAD}" type="datetimeFigureOut">
              <a:rPr lang="nl-NL" smtClean="0"/>
              <a:pPr/>
              <a:t>13-2-2017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D4E32560-47E1-4518-8471-BD67FD1369E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jdelijke aanduiding voor inhoud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hthoe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hthoe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0F520-1C51-400C-B83B-B371B8941AAD}" type="datetimeFigureOut">
              <a:rPr lang="nl-NL" smtClean="0"/>
              <a:pPr/>
              <a:t>13-2-2017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4E32560-47E1-4518-8471-BD67FD1369E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440F520-1C51-400C-B83B-B371B8941AAD}" type="datetimeFigureOut">
              <a:rPr lang="nl-NL" smtClean="0"/>
              <a:pPr/>
              <a:t>13-2-2017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E32560-47E1-4518-8471-BD67FD1369E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Rechte verbindingslijn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Tijdelijke aanduiding voor inhoud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12" name="Tijdelijke aanduiding voor inhoud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e verbindingslijn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hthoe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0F520-1C51-400C-B83B-B371B8941AAD}" type="datetimeFigureOut">
              <a:rPr lang="nl-NL" smtClean="0"/>
              <a:pPr/>
              <a:t>13-2-2017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nl-NL"/>
          </a:p>
        </p:txBody>
      </p:sp>
      <p:sp>
        <p:nvSpPr>
          <p:cNvPr id="15" name="Rechte verbindingslijn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Tijdelijke aanduiding voor inhoud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26" name="Tijdelijke aanduiding voor inhoud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25" name="Ova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D4E32560-47E1-4518-8471-BD67FD1369E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3" name="Titel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0F520-1C51-400C-B83B-B371B8941AAD}" type="datetimeFigureOut">
              <a:rPr lang="nl-NL" smtClean="0"/>
              <a:pPr/>
              <a:t>13-2-2017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D4E32560-47E1-4518-8471-BD67FD1369E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hoe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hthoe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hthoe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hthoe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0F520-1C51-400C-B83B-B371B8941AAD}" type="datetimeFigureOut">
              <a:rPr lang="nl-NL" smtClean="0"/>
              <a:pPr/>
              <a:t>13-2-2017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4E32560-47E1-4518-8471-BD67FD1369E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hthoe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hthoe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Rechte verbindingslijn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Tijdelijke aanduiding voor inhoud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nl-NL"/>
              <a:t>Klik om de modelstijlen te bewerken</a:t>
            </a:r>
          </a:p>
          <a:p>
            <a:pPr lvl="1" eaLnBrk="1" latinLnBrk="0" hangingPunct="1"/>
            <a:r>
              <a:rPr lang="nl-NL"/>
              <a:t>Tweede niveau</a:t>
            </a:r>
          </a:p>
          <a:p>
            <a:pPr lvl="2" eaLnBrk="1" latinLnBrk="0" hangingPunct="1"/>
            <a:r>
              <a:rPr lang="nl-NL"/>
              <a:t>Derde niveau</a:t>
            </a:r>
          </a:p>
          <a:p>
            <a:pPr lvl="3" eaLnBrk="1" latinLnBrk="0" hangingPunct="1"/>
            <a:r>
              <a:rPr lang="nl-NL"/>
              <a:t>Vierde niveau</a:t>
            </a:r>
          </a:p>
          <a:p>
            <a:pPr lvl="4" eaLnBrk="1" latinLnBrk="0" hangingPunct="1"/>
            <a:r>
              <a:rPr lang="nl-NL"/>
              <a:t>Vijfde niveau</a:t>
            </a:r>
            <a:endParaRPr kumimoji="0" lang="en-US"/>
          </a:p>
        </p:txBody>
      </p:sp>
      <p:sp>
        <p:nvSpPr>
          <p:cNvPr id="10" name="Ova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4E32560-47E1-4518-8471-BD67FD1369E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1" name="Rechthoe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0F520-1C51-400C-B83B-B371B8941AAD}" type="datetimeFigureOut">
              <a:rPr lang="nl-NL" smtClean="0"/>
              <a:pPr/>
              <a:t>13-2-2017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hte verbindingslijn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hthoe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hthoe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hthoe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D4E32560-47E1-4518-8471-BD67FD1369E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nl-NL"/>
              <a:t>Klik om de modelstijlen te bewerken</a:t>
            </a:r>
          </a:p>
        </p:txBody>
      </p:sp>
      <p:sp>
        <p:nvSpPr>
          <p:cNvPr id="22" name="Rechthoe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440F520-1C51-400C-B83B-B371B8941AAD}" type="datetimeFigureOut">
              <a:rPr lang="nl-NL" smtClean="0"/>
              <a:pPr/>
              <a:t>13-2-2017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hthoe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hthoe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hthoe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hthoe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hthoe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440F520-1C51-400C-B83B-B371B8941AAD}" type="datetimeFigureOut">
              <a:rPr lang="nl-NL" smtClean="0"/>
              <a:pPr/>
              <a:t>13-2-2017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nl-NL"/>
          </a:p>
        </p:txBody>
      </p:sp>
      <p:sp>
        <p:nvSpPr>
          <p:cNvPr id="8" name="Rechthoe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Rechte verbindingslijn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D4E32560-47E1-4518-8471-BD67FD1369E5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nl-NL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/>
              <a:t>Klik om de modelstijlen te bewerken</a:t>
            </a:r>
          </a:p>
          <a:p>
            <a:pPr lvl="1" eaLnBrk="1" latinLnBrk="0" hangingPunct="1"/>
            <a:r>
              <a:rPr kumimoji="0" lang="nl-NL"/>
              <a:t>Tweede niveau</a:t>
            </a:r>
          </a:p>
          <a:p>
            <a:pPr lvl="2" eaLnBrk="1" latinLnBrk="0" hangingPunct="1"/>
            <a:r>
              <a:rPr kumimoji="0" lang="nl-NL"/>
              <a:t>Derde niveau</a:t>
            </a:r>
          </a:p>
          <a:p>
            <a:pPr lvl="3" eaLnBrk="1" latinLnBrk="0" hangingPunct="1"/>
            <a:r>
              <a:rPr kumimoji="0" lang="nl-NL"/>
              <a:t>Vierde niveau</a:t>
            </a:r>
          </a:p>
          <a:p>
            <a:pPr lvl="4" eaLnBrk="1" latinLnBrk="0" hangingPunct="1"/>
            <a:r>
              <a:rPr kumimoji="0" lang="nl-NL"/>
              <a:t>Vijfde niveau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olksgezondheidenzorg.info/onderwerp/sterfte-rond-de-geboorte/cijfers-context/trends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404664"/>
            <a:ext cx="8534400" cy="758952"/>
          </a:xfrm>
        </p:spPr>
        <p:txBody>
          <a:bodyPr>
            <a:normAutofit fontScale="90000"/>
          </a:bodyPr>
          <a:lstStyle/>
          <a:p>
            <a:br>
              <a:rPr lang="nl-NL" sz="3600" dirty="0"/>
            </a:br>
            <a:br>
              <a:rPr lang="nl-NL" sz="3600" dirty="0"/>
            </a:br>
            <a:br>
              <a:rPr lang="nl-NL" sz="3600" dirty="0"/>
            </a:br>
            <a:r>
              <a:rPr lang="nl-NL" sz="2200" dirty="0">
                <a:solidFill>
                  <a:srgbClr val="FF0000"/>
                </a:solidFill>
              </a:rPr>
              <a:t>Inleiden bij 39- 40 weken bij zwangere met gevorderde leeftijd?</a:t>
            </a:r>
            <a:endParaRPr lang="nl-NL" sz="2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/>
            <a:endParaRPr lang="nl-NL" sz="2000" dirty="0"/>
          </a:p>
          <a:p>
            <a:pPr algn="ctr">
              <a:buNone/>
            </a:pPr>
            <a:endParaRPr lang="nl-NL" sz="2000" dirty="0"/>
          </a:p>
          <a:p>
            <a:pPr algn="ctr"/>
            <a:endParaRPr lang="nl-NL" sz="2000" dirty="0"/>
          </a:p>
          <a:p>
            <a:pPr algn="ctr"/>
            <a:r>
              <a:rPr lang="nl-NL" sz="2000" dirty="0">
                <a:solidFill>
                  <a:srgbClr val="FF0000"/>
                </a:solidFill>
              </a:rPr>
              <a:t>Ja</a:t>
            </a:r>
            <a:r>
              <a:rPr lang="nl-NL" sz="2000" dirty="0"/>
              <a:t>, informatie geven, gesprek en inleiding aanbieden</a:t>
            </a:r>
          </a:p>
          <a:p>
            <a:pPr algn="ctr"/>
            <a:endParaRPr lang="nl-NL" sz="2000" dirty="0"/>
          </a:p>
          <a:p>
            <a:pPr algn="ctr"/>
            <a:endParaRPr lang="nl-NL" dirty="0"/>
          </a:p>
          <a:p>
            <a:pPr algn="ctr">
              <a:buNone/>
            </a:pPr>
            <a:r>
              <a:rPr lang="nl-NL" sz="2000" dirty="0"/>
              <a:t>Hanneke Feitsma, gynaecoloog </a:t>
            </a:r>
            <a:r>
              <a:rPr lang="nl-NL" sz="2000" dirty="0" err="1"/>
              <a:t>HagaZiekenhuis</a:t>
            </a:r>
            <a:endParaRPr lang="nl-NL" sz="2000" dirty="0"/>
          </a:p>
          <a:p>
            <a:pPr algn="ctr">
              <a:buNone/>
            </a:pPr>
            <a:r>
              <a:rPr lang="nl-NL" sz="2000" dirty="0"/>
              <a:t>Pro- contra debat 11 januari 2017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Inleiding?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nl-NL" sz="2800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nl-NL" sz="2800" dirty="0">
                <a:solidFill>
                  <a:srgbClr val="FF0000"/>
                </a:solidFill>
              </a:rPr>
              <a:t>De tegenpartij!</a:t>
            </a:r>
            <a:endParaRPr lang="nl-NL" sz="2800" dirty="0"/>
          </a:p>
          <a:p>
            <a:pPr algn="ctr"/>
            <a:endParaRPr lang="nl-NL" dirty="0"/>
          </a:p>
          <a:p>
            <a:pPr algn="ctr">
              <a:buNone/>
            </a:pPr>
            <a:r>
              <a:rPr lang="nl-NL" sz="2800" dirty="0"/>
              <a:t>Anneke Dijkman, gynaecoloog Reinier de Graaf</a:t>
            </a:r>
          </a:p>
          <a:p>
            <a:pPr algn="ctr">
              <a:buNone/>
            </a:pPr>
            <a:r>
              <a:rPr lang="nl-NL" sz="2800" dirty="0"/>
              <a:t>Pro- contra debat 11 januari 2017 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15402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/>
          <a:p>
            <a:r>
              <a:rPr lang="nl-NL" dirty="0"/>
              <a:t>Tegenargumenten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nl-NL" sz="3300" dirty="0"/>
              <a:t>Hoeveel inleidingen moeten we doen </a:t>
            </a:r>
            <a:r>
              <a:rPr lang="nl-NL" sz="3300" dirty="0">
                <a:sym typeface="+mn-ea"/>
              </a:rPr>
              <a:t>om 1 IUVD te voorkomen? </a:t>
            </a:r>
          </a:p>
          <a:p>
            <a:pPr marL="0" indent="0">
              <a:buNone/>
            </a:pPr>
            <a:endParaRPr lang="nl-NL" sz="3300" dirty="0">
              <a:sym typeface="+mn-ea"/>
            </a:endParaRPr>
          </a:p>
          <a:p>
            <a:pPr marL="0" indent="0">
              <a:buNone/>
            </a:pPr>
            <a:r>
              <a:rPr lang="nl-NL" sz="3300" dirty="0">
                <a:sym typeface="+mn-ea"/>
              </a:rPr>
              <a:t>Welke leeftijdsgrens houden we aan?</a:t>
            </a:r>
          </a:p>
          <a:p>
            <a:pPr marL="0" indent="0">
              <a:buNone/>
            </a:pPr>
            <a:endParaRPr lang="nl-NL" sz="3300" dirty="0">
              <a:sym typeface="+mn-ea"/>
            </a:endParaRPr>
          </a:p>
          <a:p>
            <a:pPr marL="0" indent="0">
              <a:buNone/>
            </a:pPr>
            <a:r>
              <a:rPr lang="nl-NL" sz="3300" dirty="0" err="1">
                <a:sym typeface="+mn-ea"/>
              </a:rPr>
              <a:t>Numbers</a:t>
            </a:r>
            <a:r>
              <a:rPr lang="nl-NL" sz="3300" dirty="0">
                <a:sym typeface="+mn-ea"/>
              </a:rPr>
              <a:t> </a:t>
            </a:r>
            <a:r>
              <a:rPr lang="nl-NL" sz="3300" dirty="0" err="1">
                <a:sym typeface="+mn-ea"/>
              </a:rPr>
              <a:t>needed</a:t>
            </a:r>
            <a:r>
              <a:rPr lang="nl-NL" sz="3300" dirty="0">
                <a:sym typeface="+mn-ea"/>
              </a:rPr>
              <a:t> </a:t>
            </a:r>
            <a:r>
              <a:rPr lang="nl-NL" sz="3300" dirty="0" err="1">
                <a:sym typeface="+mn-ea"/>
              </a:rPr>
              <a:t>to</a:t>
            </a:r>
            <a:r>
              <a:rPr lang="nl-NL" sz="3300" dirty="0">
                <a:sym typeface="+mn-ea"/>
              </a:rPr>
              <a:t> </a:t>
            </a:r>
            <a:r>
              <a:rPr lang="nl-NL" sz="3300" dirty="0" err="1">
                <a:sym typeface="+mn-ea"/>
              </a:rPr>
              <a:t>treat</a:t>
            </a:r>
            <a:r>
              <a:rPr lang="nl-NL" sz="3300" dirty="0">
                <a:sym typeface="+mn-ea"/>
              </a:rPr>
              <a:t>  </a:t>
            </a:r>
            <a:r>
              <a:rPr lang="nl-NL" sz="2000" dirty="0">
                <a:sym typeface="+mn-ea"/>
              </a:rPr>
              <a:t>Page et al.</a:t>
            </a:r>
            <a:endParaRPr lang="nl-NL" sz="3300" dirty="0"/>
          </a:p>
          <a:p>
            <a:pPr lvl="1"/>
            <a:r>
              <a:rPr lang="nl-NL" sz="3300" dirty="0">
                <a:sym typeface="+mn-ea"/>
              </a:rPr>
              <a:t>Partus AD 39  </a:t>
            </a:r>
          </a:p>
          <a:p>
            <a:pPr lvl="3"/>
            <a:r>
              <a:rPr lang="nl-NL" sz="2500" dirty="0">
                <a:sym typeface="+mn-ea"/>
              </a:rPr>
              <a:t>&gt; 4000 inleidingen bij vrouwen &lt; 35 jaar</a:t>
            </a:r>
          </a:p>
          <a:p>
            <a:pPr lvl="3"/>
            <a:r>
              <a:rPr lang="nl-NL" sz="2500" dirty="0">
                <a:sym typeface="+mn-ea"/>
              </a:rPr>
              <a:t>2326 inleidingen bij vrouwen ≥ 35 </a:t>
            </a:r>
            <a:r>
              <a:rPr lang="nl-NL" sz="2500" dirty="0" err="1">
                <a:sym typeface="+mn-ea"/>
              </a:rPr>
              <a:t>jr</a:t>
            </a:r>
            <a:endParaRPr lang="nl-NL" sz="2500" dirty="0">
              <a:sym typeface="+mn-ea"/>
            </a:endParaRPr>
          </a:p>
          <a:p>
            <a:pPr lvl="3"/>
            <a:r>
              <a:rPr lang="nl-NL" sz="2500" dirty="0">
                <a:sym typeface="+mn-ea"/>
              </a:rPr>
              <a:t>550 inleidingen bij vrouwen &gt;40 jaar</a:t>
            </a:r>
            <a:endParaRPr lang="nl-NL" sz="2500" dirty="0"/>
          </a:p>
          <a:p>
            <a:pPr lvl="1"/>
            <a:r>
              <a:rPr lang="nl-NL" sz="3300" dirty="0">
                <a:sym typeface="+mn-ea"/>
              </a:rPr>
              <a:t>Partus AD 40 </a:t>
            </a:r>
          </a:p>
          <a:p>
            <a:pPr lvl="3"/>
            <a:r>
              <a:rPr lang="nl-NL" sz="2500" dirty="0">
                <a:sym typeface="+mn-ea"/>
              </a:rPr>
              <a:t>&gt; 2000 inleidingen bij vrouwen &lt; 35 jaar</a:t>
            </a:r>
          </a:p>
          <a:p>
            <a:pPr lvl="3"/>
            <a:r>
              <a:rPr lang="nl-NL" sz="2500" dirty="0">
                <a:sym typeface="+mn-ea"/>
              </a:rPr>
              <a:t>862 inleidingen bij vrouwen ≥ 35 </a:t>
            </a:r>
            <a:r>
              <a:rPr lang="nl-NL" sz="2500" dirty="0" err="1">
                <a:sym typeface="+mn-ea"/>
              </a:rPr>
              <a:t>jr</a:t>
            </a:r>
            <a:endParaRPr lang="nl-NL" sz="2500" dirty="0">
              <a:sym typeface="+mn-ea"/>
            </a:endParaRPr>
          </a:p>
          <a:p>
            <a:pPr lvl="1"/>
            <a:endParaRPr lang="nl-NL" sz="3300" dirty="0">
              <a:sym typeface="+mn-ea"/>
            </a:endParaRP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bron:</a:t>
            </a:r>
          </a:p>
        </p:txBody>
      </p:sp>
    </p:spTree>
    <p:extLst>
      <p:ext uri="{BB962C8B-B14F-4D97-AF65-F5344CB8AC3E}">
        <p14:creationId xmlns:p14="http://schemas.microsoft.com/office/powerpoint/2010/main" val="17883243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r>
              <a:rPr lang="nl-NL" dirty="0"/>
              <a:t>Even de Nederlandse cijfers op een rij</a:t>
            </a:r>
          </a:p>
          <a:p>
            <a:endParaRPr lang="nl-NL" dirty="0"/>
          </a:p>
          <a:p>
            <a:r>
              <a:rPr lang="nl-NL" dirty="0"/>
              <a:t>2015</a:t>
            </a:r>
          </a:p>
          <a:p>
            <a:endParaRPr lang="nl-NL" dirty="0"/>
          </a:p>
          <a:p>
            <a:r>
              <a:rPr lang="nl-NL" dirty="0"/>
              <a:t>Van de 169.267 kinderen zijn er in 2015 1.320 (0,78%) overleden in de periode zwangerschap-vanaf-22-weken tot en met 28 dagen na de geboorte. </a:t>
            </a:r>
          </a:p>
          <a:p>
            <a:endParaRPr lang="nl-NL" dirty="0"/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dirty="0"/>
              <a:t>bron: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 cstate="print"/>
          <a:srcRect l="2483" t="11165" r="5634" b="73906"/>
          <a:stretch/>
        </p:blipFill>
        <p:spPr>
          <a:xfrm>
            <a:off x="2123728" y="2348880"/>
            <a:ext cx="3024336" cy="872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5352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Perinatale sterfte</a:t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Sterfte rond de geboorte in 2015</a:t>
            </a:r>
          </a:p>
          <a:p>
            <a:endParaRPr lang="nl-NL" dirty="0"/>
          </a:p>
          <a:p>
            <a:r>
              <a:rPr lang="nl-NL" dirty="0"/>
              <a:t>Doodgeboorte		809		(0,48 %)	</a:t>
            </a:r>
          </a:p>
          <a:p>
            <a:r>
              <a:rPr lang="nl-NL" dirty="0"/>
              <a:t>Perinatale sterfte (7d)	1.240	(0,73%)	</a:t>
            </a:r>
          </a:p>
          <a:p>
            <a:r>
              <a:rPr lang="nl-NL" dirty="0"/>
              <a:t>Perinatale sterfte (28d)	1.320	(0,78%)	</a:t>
            </a:r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bron:</a:t>
            </a:r>
          </a:p>
        </p:txBody>
      </p:sp>
    </p:spTree>
    <p:extLst>
      <p:ext uri="{BB962C8B-B14F-4D97-AF65-F5344CB8AC3E}">
        <p14:creationId xmlns:p14="http://schemas.microsoft.com/office/powerpoint/2010/main" val="2628548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gaat het nu in Nederland?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/>
              <a:t>De perinatale sterfte in de uitgerekende (a </a:t>
            </a:r>
            <a:r>
              <a:rPr lang="nl-NL" dirty="0" err="1"/>
              <a:t>terme</a:t>
            </a:r>
            <a:r>
              <a:rPr lang="nl-NL" dirty="0"/>
              <a:t>) periode, van 37 tot 42 weken, is in 2015 0,16%. </a:t>
            </a:r>
          </a:p>
          <a:p>
            <a:endParaRPr lang="nl-NL" dirty="0"/>
          </a:p>
          <a:p>
            <a:r>
              <a:rPr lang="nl-NL" dirty="0">
                <a:hlinkClick r:id="rId2"/>
              </a:rPr>
              <a:t>https://www.volksgezondheidenzorg.info/onderwerp/sterfte-rond-de-geboorte/cijfers-context/trends#node-trend-perinatale-sterfte</a:t>
            </a:r>
            <a:endParaRPr lang="nl-NL" dirty="0"/>
          </a:p>
          <a:p>
            <a:endParaRPr lang="nl-NL" dirty="0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/>
              <a:t>bron:</a:t>
            </a:r>
          </a:p>
        </p:txBody>
      </p:sp>
    </p:spTree>
    <p:extLst>
      <p:ext uri="{BB962C8B-B14F-4D97-AF65-F5344CB8AC3E}">
        <p14:creationId xmlns:p14="http://schemas.microsoft.com/office/powerpoint/2010/main" val="868322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Veranderbeleid?</a:t>
            </a: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304800" y="6410848"/>
            <a:ext cx="8587680" cy="365760"/>
          </a:xfrm>
        </p:spPr>
        <p:txBody>
          <a:bodyPr/>
          <a:lstStyle/>
          <a:p>
            <a:r>
              <a:rPr lang="nl-NL" dirty="0" err="1"/>
              <a:t>bron:https</a:t>
            </a:r>
            <a:r>
              <a:rPr lang="nl-NL" dirty="0"/>
              <a:t>://</a:t>
            </a:r>
            <a:r>
              <a:rPr lang="nl-NL" dirty="0" err="1"/>
              <a:t>www.rcog.org.uk</a:t>
            </a:r>
            <a:r>
              <a:rPr lang="nl-NL" dirty="0"/>
              <a:t>/</a:t>
            </a:r>
            <a:r>
              <a:rPr lang="nl-NL" dirty="0" err="1"/>
              <a:t>globalassets</a:t>
            </a:r>
            <a:r>
              <a:rPr lang="nl-NL" dirty="0"/>
              <a:t>/</a:t>
            </a:r>
            <a:r>
              <a:rPr lang="nl-NL" dirty="0" err="1"/>
              <a:t>documents</a:t>
            </a:r>
            <a:r>
              <a:rPr lang="nl-NL" dirty="0"/>
              <a:t>/</a:t>
            </a:r>
            <a:r>
              <a:rPr lang="nl-NL" dirty="0" err="1"/>
              <a:t>guidelines</a:t>
            </a:r>
            <a:r>
              <a:rPr lang="nl-NL" dirty="0"/>
              <a:t>/</a:t>
            </a:r>
            <a:r>
              <a:rPr lang="nl-NL" dirty="0" err="1"/>
              <a:t>scientific</a:t>
            </a:r>
            <a:r>
              <a:rPr lang="nl-NL" dirty="0"/>
              <a:t>-impact-papers/sip_34.pdf</a:t>
            </a:r>
          </a:p>
        </p:txBody>
      </p:sp>
      <p:sp>
        <p:nvSpPr>
          <p:cNvPr id="5" name="Rechthoek 4"/>
          <p:cNvSpPr/>
          <p:nvPr/>
        </p:nvSpPr>
        <p:spPr>
          <a:xfrm>
            <a:off x="467544" y="1443840"/>
            <a:ext cx="712879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dirty="0"/>
          </a:p>
          <a:p>
            <a:endParaRPr lang="nl-NL" dirty="0"/>
          </a:p>
          <a:p>
            <a:r>
              <a:rPr lang="nl-NL" dirty="0"/>
              <a:t>In de RCOG “</a:t>
            </a:r>
            <a:r>
              <a:rPr lang="nl-NL" dirty="0" err="1"/>
              <a:t>scientific</a:t>
            </a:r>
            <a:r>
              <a:rPr lang="nl-NL" dirty="0"/>
              <a:t> impact paper”</a:t>
            </a:r>
          </a:p>
          <a:p>
            <a:r>
              <a:rPr lang="nl-NL" dirty="0"/>
              <a:t>“ </a:t>
            </a:r>
            <a:r>
              <a:rPr lang="nl-NL" dirty="0" err="1"/>
              <a:t>There</a:t>
            </a:r>
            <a:r>
              <a:rPr lang="nl-NL" dirty="0"/>
              <a:t> </a:t>
            </a:r>
            <a:r>
              <a:rPr lang="nl-NL" dirty="0" err="1"/>
              <a:t>remains</a:t>
            </a:r>
            <a:r>
              <a:rPr lang="nl-NL" dirty="0"/>
              <a:t> a </a:t>
            </a:r>
            <a:r>
              <a:rPr lang="nl-NL" dirty="0" err="1"/>
              <a:t>paucity</a:t>
            </a:r>
            <a:r>
              <a:rPr lang="nl-NL" dirty="0"/>
              <a:t> of data </a:t>
            </a:r>
            <a:r>
              <a:rPr lang="nl-NL" dirty="0" err="1"/>
              <a:t>specifically</a:t>
            </a:r>
            <a:r>
              <a:rPr lang="nl-NL" dirty="0"/>
              <a:t> </a:t>
            </a:r>
            <a:r>
              <a:rPr lang="nl-NL" dirty="0" err="1"/>
              <a:t>addressing</a:t>
            </a:r>
            <a:r>
              <a:rPr lang="nl-NL" dirty="0"/>
              <a:t> the </a:t>
            </a:r>
            <a:r>
              <a:rPr lang="nl-NL" dirty="0" err="1"/>
              <a:t>maternal</a:t>
            </a:r>
            <a:r>
              <a:rPr lang="nl-NL" dirty="0"/>
              <a:t> </a:t>
            </a:r>
            <a:r>
              <a:rPr lang="nl-NL" dirty="0" err="1"/>
              <a:t>and</a:t>
            </a:r>
            <a:r>
              <a:rPr lang="nl-NL" dirty="0"/>
              <a:t> </a:t>
            </a:r>
            <a:r>
              <a:rPr lang="nl-NL" dirty="0" err="1"/>
              <a:t>neonatal</a:t>
            </a:r>
            <a:r>
              <a:rPr lang="nl-NL" dirty="0"/>
              <a:t> </a:t>
            </a:r>
            <a:r>
              <a:rPr lang="nl-NL" dirty="0" err="1"/>
              <a:t>outcomes</a:t>
            </a:r>
            <a:r>
              <a:rPr lang="nl-NL" dirty="0"/>
              <a:t> of </a:t>
            </a:r>
            <a:r>
              <a:rPr lang="nl-NL" dirty="0" err="1"/>
              <a:t>older</a:t>
            </a:r>
            <a:r>
              <a:rPr lang="nl-NL" dirty="0"/>
              <a:t> </a:t>
            </a:r>
            <a:r>
              <a:rPr lang="nl-NL" dirty="0" err="1"/>
              <a:t>women</a:t>
            </a:r>
            <a:r>
              <a:rPr lang="nl-NL" dirty="0"/>
              <a:t> </a:t>
            </a:r>
            <a:r>
              <a:rPr lang="nl-NL" dirty="0" err="1"/>
              <a:t>induced</a:t>
            </a:r>
            <a:r>
              <a:rPr lang="nl-NL" dirty="0"/>
              <a:t> at term </a:t>
            </a:r>
            <a:r>
              <a:rPr lang="nl-NL" dirty="0" err="1"/>
              <a:t>compared</a:t>
            </a:r>
            <a:r>
              <a:rPr lang="nl-NL" dirty="0"/>
              <a:t>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those</a:t>
            </a:r>
            <a:r>
              <a:rPr lang="nl-NL" dirty="0"/>
              <a:t> </a:t>
            </a:r>
            <a:r>
              <a:rPr lang="nl-NL" dirty="0" err="1"/>
              <a:t>expectantly</a:t>
            </a:r>
            <a:r>
              <a:rPr lang="nl-NL" dirty="0"/>
              <a:t> </a:t>
            </a:r>
            <a:r>
              <a:rPr lang="nl-NL" dirty="0" err="1"/>
              <a:t>managed</a:t>
            </a:r>
            <a:r>
              <a:rPr lang="nl-NL" dirty="0"/>
              <a:t>. </a:t>
            </a:r>
            <a:r>
              <a:rPr lang="nl-NL" dirty="0" err="1"/>
              <a:t>Interestingly</a:t>
            </a:r>
            <a:r>
              <a:rPr lang="nl-NL" dirty="0"/>
              <a:t>, </a:t>
            </a:r>
            <a:r>
              <a:rPr lang="nl-NL" dirty="0" err="1"/>
              <a:t>such</a:t>
            </a:r>
            <a:r>
              <a:rPr lang="nl-NL" dirty="0"/>
              <a:t> data </a:t>
            </a:r>
            <a:r>
              <a:rPr lang="nl-NL" dirty="0" err="1"/>
              <a:t>from</a:t>
            </a:r>
            <a:r>
              <a:rPr lang="nl-NL" dirty="0"/>
              <a:t> </a:t>
            </a:r>
            <a:r>
              <a:rPr lang="nl-NL" dirty="0" err="1"/>
              <a:t>women</a:t>
            </a:r>
            <a:r>
              <a:rPr lang="nl-NL" dirty="0"/>
              <a:t> of </a:t>
            </a:r>
            <a:r>
              <a:rPr lang="nl-NL" dirty="0" err="1"/>
              <a:t>all</a:t>
            </a:r>
            <a:r>
              <a:rPr lang="nl-NL" dirty="0"/>
              <a:t> </a:t>
            </a:r>
            <a:r>
              <a:rPr lang="nl-NL" dirty="0" err="1"/>
              <a:t>ages</a:t>
            </a:r>
            <a:r>
              <a:rPr lang="nl-NL" dirty="0"/>
              <a:t> shows </a:t>
            </a:r>
            <a:r>
              <a:rPr lang="nl-NL" dirty="0" err="1"/>
              <a:t>favourable</a:t>
            </a:r>
            <a:r>
              <a:rPr lang="nl-NL" dirty="0"/>
              <a:t> </a:t>
            </a:r>
            <a:r>
              <a:rPr lang="nl-NL" dirty="0" err="1"/>
              <a:t>outcomes</a:t>
            </a:r>
            <a:r>
              <a:rPr lang="nl-NL" dirty="0"/>
              <a:t> </a:t>
            </a:r>
            <a:r>
              <a:rPr lang="nl-NL" dirty="0" err="1"/>
              <a:t>for</a:t>
            </a:r>
            <a:r>
              <a:rPr lang="nl-NL" dirty="0"/>
              <a:t> the </a:t>
            </a:r>
            <a:r>
              <a:rPr lang="nl-NL" dirty="0" err="1"/>
              <a:t>induction</a:t>
            </a:r>
            <a:r>
              <a:rPr lang="nl-NL" dirty="0"/>
              <a:t> of </a:t>
            </a:r>
            <a:r>
              <a:rPr lang="nl-NL" dirty="0" err="1"/>
              <a:t>labour</a:t>
            </a:r>
            <a:r>
              <a:rPr lang="nl-NL" dirty="0"/>
              <a:t> at term.”  </a:t>
            </a:r>
          </a:p>
          <a:p>
            <a:endParaRPr lang="nl-NL" dirty="0"/>
          </a:p>
          <a:p>
            <a:r>
              <a:rPr lang="nl-NL" dirty="0"/>
              <a:t>Zeker gezien WGBO met zeldzame complicaties… dan iedereen counselen?!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612410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Conclusie:		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dirty="0" err="1"/>
              <a:t>Evidence</a:t>
            </a:r>
            <a:r>
              <a:rPr lang="nl-NL" dirty="0"/>
              <a:t> uitbreiden voor groep &gt;35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Nederlandse getallen van IUVD niet bekend voor deze specifieke groep; echter overall vergelijkbaar getal USA  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nog lopende studie </a:t>
            </a:r>
            <a:r>
              <a:rPr lang="nl-NL" dirty="0" err="1">
                <a:solidFill>
                  <a:schemeClr val="accent1"/>
                </a:solidFill>
                <a:sym typeface="+mn-ea"/>
              </a:rPr>
              <a:t>Induction</a:t>
            </a:r>
            <a:r>
              <a:rPr lang="nl-NL" dirty="0">
                <a:solidFill>
                  <a:schemeClr val="accent1"/>
                </a:solidFill>
                <a:sym typeface="+mn-ea"/>
              </a:rPr>
              <a:t> of </a:t>
            </a:r>
            <a:r>
              <a:rPr lang="nl-NL" dirty="0" err="1">
                <a:solidFill>
                  <a:schemeClr val="accent1"/>
                </a:solidFill>
                <a:sym typeface="+mn-ea"/>
              </a:rPr>
              <a:t>labour</a:t>
            </a:r>
            <a:r>
              <a:rPr lang="nl-NL" dirty="0">
                <a:solidFill>
                  <a:schemeClr val="accent1"/>
                </a:solidFill>
                <a:sym typeface="+mn-ea"/>
              </a:rPr>
              <a:t> versus </a:t>
            </a:r>
            <a:r>
              <a:rPr lang="nl-NL" dirty="0" err="1">
                <a:solidFill>
                  <a:schemeClr val="accent1"/>
                </a:solidFill>
                <a:sym typeface="+mn-ea"/>
              </a:rPr>
              <a:t>expectant</a:t>
            </a:r>
            <a:r>
              <a:rPr lang="nl-NL" dirty="0">
                <a:solidFill>
                  <a:schemeClr val="accent1"/>
                </a:solidFill>
                <a:sym typeface="+mn-ea"/>
              </a:rPr>
              <a:t> management </a:t>
            </a:r>
            <a:r>
              <a:rPr lang="nl-NL" dirty="0" err="1">
                <a:solidFill>
                  <a:schemeClr val="accent1"/>
                </a:solidFill>
                <a:sym typeface="+mn-ea"/>
              </a:rPr>
              <a:t>for</a:t>
            </a:r>
            <a:r>
              <a:rPr lang="nl-NL" dirty="0">
                <a:solidFill>
                  <a:schemeClr val="accent1"/>
                </a:solidFill>
                <a:sym typeface="+mn-ea"/>
              </a:rPr>
              <a:t> </a:t>
            </a:r>
            <a:r>
              <a:rPr lang="nl-NL" dirty="0" err="1">
                <a:solidFill>
                  <a:schemeClr val="accent1"/>
                </a:solidFill>
                <a:sym typeface="+mn-ea"/>
              </a:rPr>
              <a:t>nulliparous</a:t>
            </a:r>
            <a:r>
              <a:rPr lang="nl-NL" dirty="0">
                <a:solidFill>
                  <a:schemeClr val="accent1"/>
                </a:solidFill>
                <a:sym typeface="+mn-ea"/>
              </a:rPr>
              <a:t> </a:t>
            </a:r>
            <a:r>
              <a:rPr lang="nl-NL" dirty="0" err="1">
                <a:solidFill>
                  <a:schemeClr val="accent1"/>
                </a:solidFill>
                <a:sym typeface="+mn-ea"/>
              </a:rPr>
              <a:t>women</a:t>
            </a:r>
            <a:r>
              <a:rPr lang="nl-NL" dirty="0">
                <a:solidFill>
                  <a:schemeClr val="accent1"/>
                </a:solidFill>
                <a:sym typeface="+mn-ea"/>
              </a:rPr>
              <a:t> over 35 </a:t>
            </a:r>
            <a:r>
              <a:rPr lang="nl-NL" dirty="0" err="1">
                <a:solidFill>
                  <a:schemeClr val="accent1"/>
                </a:solidFill>
                <a:sym typeface="+mn-ea"/>
              </a:rPr>
              <a:t>years</a:t>
            </a:r>
            <a:r>
              <a:rPr lang="nl-NL" dirty="0">
                <a:solidFill>
                  <a:schemeClr val="accent1"/>
                </a:solidFill>
                <a:sym typeface="+mn-ea"/>
              </a:rPr>
              <a:t> of </a:t>
            </a:r>
            <a:r>
              <a:rPr lang="nl-NL" dirty="0" err="1">
                <a:solidFill>
                  <a:schemeClr val="accent1"/>
                </a:solidFill>
                <a:sym typeface="+mn-ea"/>
              </a:rPr>
              <a:t>age</a:t>
            </a:r>
            <a:r>
              <a:rPr lang="nl-NL" dirty="0">
                <a:solidFill>
                  <a:schemeClr val="accent1"/>
                </a:solidFill>
                <a:sym typeface="+mn-ea"/>
              </a:rPr>
              <a:t>: a </a:t>
            </a:r>
            <a:r>
              <a:rPr lang="nl-NL" dirty="0" err="1">
                <a:solidFill>
                  <a:schemeClr val="accent1"/>
                </a:solidFill>
                <a:sym typeface="+mn-ea"/>
              </a:rPr>
              <a:t>multi-centre</a:t>
            </a:r>
            <a:r>
              <a:rPr lang="nl-NL" dirty="0">
                <a:solidFill>
                  <a:schemeClr val="accent1"/>
                </a:solidFill>
                <a:sym typeface="+mn-ea"/>
              </a:rPr>
              <a:t> </a:t>
            </a:r>
            <a:r>
              <a:rPr lang="nl-NL" dirty="0" err="1">
                <a:solidFill>
                  <a:schemeClr val="accent1"/>
                </a:solidFill>
                <a:sym typeface="+mn-ea"/>
              </a:rPr>
              <a:t>prospective</a:t>
            </a:r>
            <a:r>
              <a:rPr lang="nl-NL" dirty="0">
                <a:solidFill>
                  <a:schemeClr val="accent1"/>
                </a:solidFill>
                <a:sym typeface="+mn-ea"/>
              </a:rPr>
              <a:t>, </a:t>
            </a:r>
            <a:r>
              <a:rPr lang="nl-NL" dirty="0" err="1">
                <a:solidFill>
                  <a:schemeClr val="accent1"/>
                </a:solidFill>
                <a:sym typeface="+mn-ea"/>
              </a:rPr>
              <a:t>randomised</a:t>
            </a:r>
            <a:r>
              <a:rPr lang="nl-NL" dirty="0">
                <a:solidFill>
                  <a:schemeClr val="accent1"/>
                </a:solidFill>
                <a:sym typeface="+mn-ea"/>
              </a:rPr>
              <a:t> </a:t>
            </a:r>
            <a:r>
              <a:rPr lang="nl-NL" dirty="0" err="1">
                <a:solidFill>
                  <a:schemeClr val="accent1"/>
                </a:solidFill>
                <a:sym typeface="+mn-ea"/>
              </a:rPr>
              <a:t>controlled</a:t>
            </a:r>
            <a:r>
              <a:rPr lang="nl-NL" dirty="0">
                <a:solidFill>
                  <a:schemeClr val="accent1"/>
                </a:solidFill>
                <a:sym typeface="+mn-ea"/>
              </a:rPr>
              <a:t> trial</a:t>
            </a:r>
          </a:p>
          <a:p>
            <a:endParaRPr lang="nl-NL" dirty="0"/>
          </a:p>
          <a:p>
            <a:pPr marL="0" indent="0">
              <a:buNone/>
            </a:pPr>
            <a:endParaRPr lang="nl-NL" dirty="0"/>
          </a:p>
          <a:p>
            <a:endParaRPr lang="nl-NL" dirty="0">
              <a:solidFill>
                <a:srgbClr val="0000FF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0000FF"/>
                </a:solidFill>
              </a:rPr>
              <a:t>	Gezien de literatuur zeker informeren en groep 			&gt;40 jaar wel inleiding aanbieden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59012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Casus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G1P0 42 jaar</a:t>
            </a:r>
          </a:p>
          <a:p>
            <a:r>
              <a:rPr lang="nl-NL" sz="2000" dirty="0"/>
              <a:t>Blanco VG, medische indicatie; eigen wens, ongestoorde zwangerschap.</a:t>
            </a:r>
          </a:p>
          <a:p>
            <a:endParaRPr lang="nl-NL" sz="2000" dirty="0"/>
          </a:p>
          <a:p>
            <a:r>
              <a:rPr lang="nl-NL" sz="2000" dirty="0"/>
              <a:t>AD 40+5 reguliere controle; geen bijzonderheden. </a:t>
            </a:r>
          </a:p>
          <a:p>
            <a:pPr lvl="1"/>
            <a:r>
              <a:rPr lang="nl-NL" sz="2000" dirty="0"/>
              <a:t>RR 125/75, goed leven, goede </a:t>
            </a:r>
            <a:r>
              <a:rPr lang="nl-NL" sz="2000" dirty="0" err="1"/>
              <a:t>cortonen</a:t>
            </a:r>
            <a:r>
              <a:rPr lang="nl-NL" sz="2000" dirty="0"/>
              <a:t>, normale uitzetting</a:t>
            </a:r>
          </a:p>
          <a:p>
            <a:pPr lvl="1"/>
            <a:r>
              <a:rPr lang="nl-NL" sz="2000" dirty="0"/>
              <a:t>Gesprek afwachten/ inleiden bij 41 weken wordt gevoerd. </a:t>
            </a:r>
            <a:r>
              <a:rPr lang="nl-NL" sz="2000" dirty="0" err="1"/>
              <a:t>Mw</a:t>
            </a:r>
            <a:r>
              <a:rPr lang="nl-NL" sz="2000" dirty="0"/>
              <a:t> kiest voor inleiding 41 weken.</a:t>
            </a:r>
          </a:p>
          <a:p>
            <a:pPr lvl="1">
              <a:buNone/>
            </a:pPr>
            <a:endParaRPr lang="nl-NL" sz="2000" dirty="0"/>
          </a:p>
          <a:p>
            <a:pPr marL="274320" lvl="1">
              <a:buClr>
                <a:schemeClr val="accent1"/>
              </a:buClr>
              <a:buSzPct val="85000"/>
              <a:buFont typeface="Wingdings 2"/>
              <a:buChar char=""/>
            </a:pPr>
            <a:r>
              <a:rPr lang="nl-NL" sz="2000" dirty="0">
                <a:solidFill>
                  <a:schemeClr val="tx1"/>
                </a:solidFill>
              </a:rPr>
              <a:t>AD 40+6 weken; spontaan in </a:t>
            </a:r>
            <a:r>
              <a:rPr lang="nl-NL" sz="2000" dirty="0" err="1">
                <a:solidFill>
                  <a:schemeClr val="tx1"/>
                </a:solidFill>
              </a:rPr>
              <a:t>partu</a:t>
            </a:r>
            <a:r>
              <a:rPr lang="nl-NL" sz="2000" dirty="0">
                <a:solidFill>
                  <a:schemeClr val="tx1"/>
                </a:solidFill>
              </a:rPr>
              <a:t>. Bij aankomst op </a:t>
            </a:r>
            <a:r>
              <a:rPr lang="nl-NL" sz="2000" dirty="0" err="1">
                <a:solidFill>
                  <a:schemeClr val="tx1"/>
                </a:solidFill>
              </a:rPr>
              <a:t>vk</a:t>
            </a:r>
            <a:r>
              <a:rPr lang="nl-NL" sz="2000" dirty="0">
                <a:solidFill>
                  <a:schemeClr val="tx1"/>
                </a:solidFill>
              </a:rPr>
              <a:t> geen </a:t>
            </a:r>
            <a:r>
              <a:rPr lang="nl-NL" sz="2000" dirty="0" err="1">
                <a:solidFill>
                  <a:schemeClr val="tx1"/>
                </a:solidFill>
              </a:rPr>
              <a:t>cortonen</a:t>
            </a:r>
            <a:r>
              <a:rPr lang="nl-NL" sz="2000" dirty="0">
                <a:solidFill>
                  <a:schemeClr val="tx1"/>
                </a:solidFill>
              </a:rPr>
              <a:t>; IUVD bevestigd. Bevalt van levenloze dochter 3900 gram.</a:t>
            </a:r>
          </a:p>
          <a:p>
            <a:endParaRPr lang="nl-NL" dirty="0"/>
          </a:p>
          <a:p>
            <a:pPr lvl="1"/>
            <a:endParaRPr lang="nl-NL" dirty="0"/>
          </a:p>
          <a:p>
            <a:pPr lvl="1"/>
            <a:endParaRPr lang="nl-NL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Casus vervolg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l-NL" sz="2000" dirty="0" err="1"/>
              <a:t>Nacontrole</a:t>
            </a:r>
            <a:r>
              <a:rPr lang="nl-NL" sz="2000" dirty="0"/>
              <a:t> afspraak;</a:t>
            </a:r>
          </a:p>
          <a:p>
            <a:endParaRPr lang="nl-NL" sz="2000" dirty="0"/>
          </a:p>
          <a:p>
            <a:pPr lvl="1"/>
            <a:r>
              <a:rPr lang="nl-NL" sz="2000" dirty="0"/>
              <a:t>Is leeftijd een ( onafhankelijke) risicofactor voor optreden IUVD?</a:t>
            </a:r>
          </a:p>
          <a:p>
            <a:pPr lvl="1"/>
            <a:endParaRPr lang="nl-NL" sz="2000" dirty="0"/>
          </a:p>
          <a:p>
            <a:pPr lvl="1"/>
            <a:r>
              <a:rPr lang="nl-NL" sz="2000" dirty="0"/>
              <a:t>Had u mij moeten inlichten? </a:t>
            </a:r>
          </a:p>
          <a:p>
            <a:pPr lvl="1"/>
            <a:endParaRPr lang="nl-NL" sz="2000" dirty="0"/>
          </a:p>
          <a:p>
            <a:pPr lvl="1"/>
            <a:r>
              <a:rPr lang="nl-NL" sz="2000" dirty="0"/>
              <a:t>Had u mij een keuze moeten geven voor eerdere inleiding?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Is leeftijd een risicofactor voor het optreden van een </a:t>
            </a:r>
            <a:r>
              <a:rPr lang="nl-NL" sz="2000" dirty="0" err="1"/>
              <a:t>iuvd</a:t>
            </a:r>
            <a:r>
              <a:rPr lang="nl-NL" sz="2000" dirty="0"/>
              <a:t>?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980728"/>
            <a:ext cx="6720086" cy="1772138"/>
          </a:xfrm>
        </p:spPr>
      </p:pic>
      <p:sp>
        <p:nvSpPr>
          <p:cNvPr id="9" name="Tekstvak 8"/>
          <p:cNvSpPr txBox="1"/>
          <p:nvPr/>
        </p:nvSpPr>
        <p:spPr>
          <a:xfrm>
            <a:off x="683568" y="2852936"/>
            <a:ext cx="75608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Cohort &gt; 215.000 zwangerschappen</a:t>
            </a:r>
          </a:p>
          <a:p>
            <a:r>
              <a:rPr lang="nl-NL" dirty="0"/>
              <a:t>&gt; 40 jaar RR IUVD 1,83 (95% CI 1,37- 2,43) </a:t>
            </a:r>
          </a:p>
        </p:txBody>
      </p:sp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1560" y="3501008"/>
            <a:ext cx="8084096" cy="197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kstvak 10"/>
          <p:cNvSpPr txBox="1"/>
          <p:nvPr/>
        </p:nvSpPr>
        <p:spPr>
          <a:xfrm>
            <a:off x="683568" y="5661248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Cohort &gt; 5 miljoen zwangerschappen</a:t>
            </a:r>
          </a:p>
          <a:p>
            <a:pPr>
              <a:buFont typeface="Wingdings"/>
              <a:buChar char="Ø"/>
            </a:pPr>
            <a:r>
              <a:rPr lang="nl-NL" dirty="0"/>
              <a:t>40 jaar RR IUVD 1,88 ( 95%CI 1,64-2,16)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764704"/>
            <a:ext cx="6755699" cy="42235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kstvak 4"/>
          <p:cNvSpPr txBox="1"/>
          <p:nvPr/>
        </p:nvSpPr>
        <p:spPr>
          <a:xfrm>
            <a:off x="755576" y="5013176"/>
            <a:ext cx="67687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Cumulatief risico op IUVD</a:t>
            </a:r>
          </a:p>
          <a:p>
            <a:r>
              <a:rPr lang="nl-NL" dirty="0"/>
              <a:t>&lt; 35 jaar  6,2/ 1000</a:t>
            </a:r>
          </a:p>
          <a:p>
            <a:r>
              <a:rPr lang="nl-NL" dirty="0"/>
              <a:t>35-39 jaar  7,9/ 1000</a:t>
            </a:r>
          </a:p>
          <a:p>
            <a:r>
              <a:rPr lang="nl-NL" dirty="0"/>
              <a:t>&gt; 40 jaar 12,8/ 1000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2492896"/>
            <a:ext cx="6035925" cy="4147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464173"/>
            <a:ext cx="7982212" cy="1659048"/>
          </a:xfrm>
          <a:prstGeom prst="rect">
            <a:avLst/>
          </a:prstGeom>
        </p:spPr>
      </p:pic>
      <p:sp>
        <p:nvSpPr>
          <p:cNvPr id="11" name="Rechthoek 10"/>
          <p:cNvSpPr/>
          <p:nvPr/>
        </p:nvSpPr>
        <p:spPr>
          <a:xfrm>
            <a:off x="4237265" y="3189515"/>
            <a:ext cx="612321" cy="2721429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Rechthoek 7"/>
          <p:cNvSpPr/>
          <p:nvPr/>
        </p:nvSpPr>
        <p:spPr>
          <a:xfrm>
            <a:off x="2843808" y="3284984"/>
            <a:ext cx="612321" cy="2721429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6221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dirty="0" err="1"/>
              <a:t>Wgbo</a:t>
            </a:r>
            <a:r>
              <a:rPr lang="nl-NL" sz="2000" dirty="0"/>
              <a:t>; wet geneeskundige behandelovereenkomst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Recht van inzage in eigen dossier,</a:t>
            </a:r>
            <a:r>
              <a:rPr lang="nl-NL" sz="2000" dirty="0">
                <a:solidFill>
                  <a:srgbClr val="FF0000"/>
                </a:solidFill>
              </a:rPr>
              <a:t> informatieplicht </a:t>
            </a:r>
            <a:r>
              <a:rPr lang="nl-NL" sz="2000" dirty="0"/>
              <a:t>en toestemmingsvereiste</a:t>
            </a:r>
          </a:p>
          <a:p>
            <a:endParaRPr lang="nl-NL" sz="2000" dirty="0"/>
          </a:p>
          <a:p>
            <a:endParaRPr lang="nl-NL" sz="2000" dirty="0"/>
          </a:p>
          <a:p>
            <a:r>
              <a:rPr lang="nl-NL" sz="2000" dirty="0"/>
              <a:t>De aard en het doel van de behandeling</a:t>
            </a:r>
          </a:p>
          <a:p>
            <a:r>
              <a:rPr lang="nl-NL" sz="2000" dirty="0"/>
              <a:t>De risico's en de gevolgen</a:t>
            </a:r>
          </a:p>
          <a:p>
            <a:r>
              <a:rPr lang="nl-NL" sz="2000" dirty="0"/>
              <a:t>Alternatieve behandelingen met voor- en nadelen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2000" dirty="0"/>
              <a:t>WGBO;Welke risico’s moeten worden vermeld?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200" dirty="0"/>
              <a:t>waarschijnlijk  &gt;50% </a:t>
            </a:r>
          </a:p>
          <a:p>
            <a:r>
              <a:rPr lang="nl-NL" sz="2200" dirty="0"/>
              <a:t>regelmatig 10- 50 %</a:t>
            </a:r>
          </a:p>
          <a:p>
            <a:r>
              <a:rPr lang="nl-NL" sz="2200" dirty="0"/>
              <a:t>af en toe 1- 10 %</a:t>
            </a:r>
          </a:p>
          <a:p>
            <a:r>
              <a:rPr lang="nl-NL" sz="2200" dirty="0"/>
              <a:t>Zeldzaam  &lt; 1%</a:t>
            </a:r>
          </a:p>
          <a:p>
            <a:r>
              <a:rPr lang="nl-NL" sz="2200" dirty="0"/>
              <a:t>zeer zeldzaam  &lt; 0,1%</a:t>
            </a:r>
          </a:p>
          <a:p>
            <a:endParaRPr lang="nl-NL" dirty="0"/>
          </a:p>
          <a:p>
            <a:r>
              <a:rPr lang="nl-NL" sz="2200" dirty="0">
                <a:solidFill>
                  <a:srgbClr val="FF0000"/>
                </a:solidFill>
              </a:rPr>
              <a:t>Risico’s op dood</a:t>
            </a:r>
            <a:r>
              <a:rPr lang="nl-NL" sz="2200" dirty="0"/>
              <a:t>, zware invaliditeit of ernstige gevolgen voor de leefwijze van de patiënt moeten al </a:t>
            </a:r>
            <a:r>
              <a:rPr lang="nl-NL" sz="2200" dirty="0">
                <a:solidFill>
                  <a:srgbClr val="FF0000"/>
                </a:solidFill>
              </a:rPr>
              <a:t>vermeld worden als ze zeldzaam of zeer zeldzaam zijn.</a:t>
            </a:r>
          </a:p>
          <a:p>
            <a:r>
              <a:rPr lang="nl-NL" sz="2200" dirty="0"/>
              <a:t>Minder zware complicaties, die alleen tijdelijke gevolgen hebben, of die gemakkelijk te bestrijden zijn, moeten worden vermeld als zij zich af en toe of regelmatig voordoen.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nl-NL" sz="2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nl-NL" sz="2000" dirty="0"/>
          </a:p>
          <a:p>
            <a:pPr lvl="1"/>
            <a:r>
              <a:rPr lang="nl-NL" sz="2000" dirty="0"/>
              <a:t>Is leeftijd een ( onafhankelijke) risicofactor voor optreden IUVD?</a:t>
            </a:r>
          </a:p>
          <a:p>
            <a:pPr lvl="1">
              <a:buNone/>
            </a:pPr>
            <a:r>
              <a:rPr lang="nl-NL" sz="2000" dirty="0">
                <a:solidFill>
                  <a:srgbClr val="FF0000"/>
                </a:solidFill>
              </a:rPr>
              <a:t>Ja, gedurende gehele zwangerschap met enorm extra  risico stijging na AD 39  weken</a:t>
            </a:r>
          </a:p>
          <a:p>
            <a:pPr lvl="1"/>
            <a:endParaRPr lang="nl-NL" sz="2000" dirty="0"/>
          </a:p>
          <a:p>
            <a:pPr lvl="1"/>
            <a:r>
              <a:rPr lang="nl-NL" sz="2000" dirty="0"/>
              <a:t>Had u mij moeten inlichten? </a:t>
            </a:r>
          </a:p>
          <a:p>
            <a:pPr lvl="1">
              <a:buNone/>
            </a:pPr>
            <a:r>
              <a:rPr lang="nl-NL" sz="2000" dirty="0">
                <a:solidFill>
                  <a:srgbClr val="FF0000"/>
                </a:solidFill>
              </a:rPr>
              <a:t>Ja volgens de </a:t>
            </a:r>
            <a:r>
              <a:rPr lang="nl-NL" sz="2000" dirty="0" err="1">
                <a:solidFill>
                  <a:srgbClr val="FF0000"/>
                </a:solidFill>
              </a:rPr>
              <a:t>wgbo</a:t>
            </a:r>
            <a:endParaRPr lang="nl-NL" sz="2000" dirty="0">
              <a:solidFill>
                <a:srgbClr val="FF0000"/>
              </a:solidFill>
            </a:endParaRPr>
          </a:p>
          <a:p>
            <a:pPr lvl="1"/>
            <a:endParaRPr lang="nl-NL" sz="2000" dirty="0"/>
          </a:p>
          <a:p>
            <a:pPr lvl="1"/>
            <a:r>
              <a:rPr lang="nl-NL" sz="2000" dirty="0"/>
              <a:t>Had u mij een keuze moeten geven voor eerdere inleiding?</a:t>
            </a:r>
          </a:p>
          <a:p>
            <a:pPr lvl="1">
              <a:buNone/>
            </a:pPr>
            <a:r>
              <a:rPr lang="nl-NL" sz="2000" dirty="0">
                <a:solidFill>
                  <a:srgbClr val="FF0000"/>
                </a:solidFill>
              </a:rPr>
              <a:t>Ja volgens de </a:t>
            </a:r>
            <a:r>
              <a:rPr lang="nl-NL" sz="2000" dirty="0" err="1">
                <a:solidFill>
                  <a:srgbClr val="FF0000"/>
                </a:solidFill>
              </a:rPr>
              <a:t>wgbo</a:t>
            </a:r>
            <a:endParaRPr lang="nl-NL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el">
  <a:themeElements>
    <a:clrScheme name="Civiel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el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e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446</TotalTime>
  <Words>818</Words>
  <Application>Microsoft Office PowerPoint</Application>
  <PresentationFormat>Diavoorstelling (4:3)</PresentationFormat>
  <Paragraphs>125</Paragraphs>
  <Slides>16</Slides>
  <Notes>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1" baseType="lpstr">
      <vt:lpstr>Calibri</vt:lpstr>
      <vt:lpstr>Georgia</vt:lpstr>
      <vt:lpstr>Wingdings</vt:lpstr>
      <vt:lpstr>Wingdings 2</vt:lpstr>
      <vt:lpstr>Civiel</vt:lpstr>
      <vt:lpstr>   Inleiden bij 39- 40 weken bij zwangere met gevorderde leeftijd?</vt:lpstr>
      <vt:lpstr>Casus</vt:lpstr>
      <vt:lpstr>Casus vervolg</vt:lpstr>
      <vt:lpstr>Is leeftijd een risicofactor voor het optreden van een iuvd?</vt:lpstr>
      <vt:lpstr>PowerPoint-presentatie</vt:lpstr>
      <vt:lpstr>PowerPoint-presentatie</vt:lpstr>
      <vt:lpstr>Wgbo; wet geneeskundige behandelovereenkomst</vt:lpstr>
      <vt:lpstr>WGBO;Welke risico’s moeten worden vermeld?</vt:lpstr>
      <vt:lpstr>PowerPoint-presentatie</vt:lpstr>
      <vt:lpstr>Inleiding?</vt:lpstr>
      <vt:lpstr>Tegenargumenten</vt:lpstr>
      <vt:lpstr>PowerPoint-presentatie</vt:lpstr>
      <vt:lpstr>Perinatale sterfte </vt:lpstr>
      <vt:lpstr>Hoe gaat het nu in Nederland?</vt:lpstr>
      <vt:lpstr>Veranderbeleid?</vt:lpstr>
      <vt:lpstr>Conclusie:  </vt:lpstr>
    </vt:vector>
  </TitlesOfParts>
  <Company>HagaZiekenhuis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a.feitsma</dc:creator>
  <cp:lastModifiedBy>Jaap van der Zwan</cp:lastModifiedBy>
  <cp:revision>21</cp:revision>
  <dcterms:created xsi:type="dcterms:W3CDTF">2017-01-09T12:24:27Z</dcterms:created>
  <dcterms:modified xsi:type="dcterms:W3CDTF">2017-02-13T10:26:07Z</dcterms:modified>
</cp:coreProperties>
</file>