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360" r:id="rId4"/>
    <p:sldId id="302" r:id="rId5"/>
    <p:sldId id="341" r:id="rId6"/>
    <p:sldId id="303" r:id="rId7"/>
    <p:sldId id="304" r:id="rId8"/>
    <p:sldId id="300" r:id="rId9"/>
    <p:sldId id="305" r:id="rId10"/>
    <p:sldId id="307" r:id="rId11"/>
    <p:sldId id="308" r:id="rId12"/>
    <p:sldId id="309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9" r:id="rId21"/>
    <p:sldId id="320" r:id="rId22"/>
    <p:sldId id="322" r:id="rId23"/>
    <p:sldId id="323" r:id="rId24"/>
    <p:sldId id="324" r:id="rId25"/>
    <p:sldId id="325" r:id="rId26"/>
    <p:sldId id="328" r:id="rId27"/>
    <p:sldId id="330" r:id="rId28"/>
    <p:sldId id="332" r:id="rId29"/>
    <p:sldId id="334" r:id="rId30"/>
    <p:sldId id="335" r:id="rId31"/>
    <p:sldId id="336" r:id="rId32"/>
    <p:sldId id="338" r:id="rId33"/>
    <p:sldId id="339" r:id="rId34"/>
    <p:sldId id="340" r:id="rId35"/>
    <p:sldId id="342" r:id="rId36"/>
    <p:sldId id="344" r:id="rId37"/>
    <p:sldId id="345" r:id="rId38"/>
    <p:sldId id="346" r:id="rId39"/>
    <p:sldId id="349" r:id="rId40"/>
    <p:sldId id="354" r:id="rId41"/>
    <p:sldId id="355" r:id="rId42"/>
    <p:sldId id="356" r:id="rId43"/>
    <p:sldId id="357" r:id="rId44"/>
    <p:sldId id="359" r:id="rId45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E55"/>
    <a:srgbClr val="CCFF33"/>
    <a:srgbClr val="99CCFF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955" cy="495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247" y="2"/>
            <a:ext cx="2945955" cy="495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nl-NL" smtClean="0"/>
              <a:t>20-09-2013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2" y="9429323"/>
            <a:ext cx="2945955" cy="49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 smtClean="0"/>
              <a:t>Site Visit ZonMw - RVC Noordelijk Zuid-Holland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247" y="9429323"/>
            <a:ext cx="2945955" cy="49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08E64-BA22-49D7-A518-4E1F7D09F27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456794016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nl-NL" smtClean="0"/>
              <a:t>20-09-2013</a:t>
            </a:r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nl-NL" smtClean="0"/>
              <a:t>Site Visit ZonMw - RVC Noordelijk Zuid-Holland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98538B8-F777-4EBE-9592-A478555FAAC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86706647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538B8-F777-4EBE-9592-A478555FAACC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20-09-2013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Site Visit ZonMw - RVC Noordelijk Zuid-Holland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176645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Jan</a:t>
            </a:r>
          </a:p>
          <a:p>
            <a:r>
              <a:rPr lang="en-US" dirty="0" err="1" smtClean="0"/>
              <a:t>Opkomst</a:t>
            </a:r>
            <a:r>
              <a:rPr lang="en-US" dirty="0" smtClean="0"/>
              <a:t> -&gt;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dagelijks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bestuur</a:t>
            </a:r>
            <a:r>
              <a:rPr lang="en-US" baseline="0" dirty="0" smtClean="0"/>
              <a:t> / </a:t>
            </a:r>
            <a:r>
              <a:rPr lang="en-US" baseline="0" dirty="0" err="1" smtClean="0"/>
              <a:t>stuurgroep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uitgenodigd</a:t>
            </a:r>
            <a:r>
              <a:rPr lang="en-US" baseline="0" dirty="0" smtClean="0"/>
              <a:t> / </a:t>
            </a:r>
            <a:r>
              <a:rPr lang="en-US" baseline="0" dirty="0" err="1" smtClean="0"/>
              <a:t>alle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vanuit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adresbestand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538B8-F777-4EBE-9592-A478555FAACC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20-09-2013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Site Visit ZonMw - RVC Noordelijk Zuid-Holland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814135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25613"/>
            <a:ext cx="8199437" cy="12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fld id="{FF5554DA-1AA5-4AE6-995F-FDDFC036430C}" type="datetimeFigureOut">
              <a:rPr lang="nl-NL" smtClean="0"/>
              <a:pPr>
                <a:defRPr/>
              </a:pPr>
              <a:t>19-4-2016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r>
              <a:rPr lang="nl-NL" dirty="0" smtClean="0"/>
              <a:t>RVC Noordelijk Zuid-Holland</a:t>
            </a: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fld id="{6876A76D-EDC8-41C5-BF55-200BBA8593DC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49186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pkabel\Desktop\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084763"/>
            <a:ext cx="16097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6875463" y="6367463"/>
            <a:ext cx="2133600" cy="365125"/>
          </a:xfrm>
        </p:spPr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fld id="{1D885E72-37D4-442E-A4F1-848D960E67DB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fld id="{8DFF2EFB-3AF4-40BF-9490-5133C1D060AA}" type="datetimeFigureOut">
              <a:rPr lang="nl-NL" smtClean="0"/>
              <a:pPr>
                <a:defRPr/>
              </a:pPr>
              <a:t>19-4-2016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373676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pkabel\Desktop\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084763"/>
            <a:ext cx="16097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6875463" y="6367463"/>
            <a:ext cx="2133600" cy="365125"/>
          </a:xfrm>
        </p:spPr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fld id="{AB53CAB0-C2C3-4FF6-AC3F-A073D360138B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fld id="{E7037E72-E794-4FD6-A7CB-C1FF1FBF409D}" type="datetimeFigureOut">
              <a:rPr lang="nl-NL" smtClean="0"/>
              <a:pPr>
                <a:defRPr/>
              </a:pPr>
              <a:t>19-4-2016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806763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pkabel\Desktop\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084763"/>
            <a:ext cx="16097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fld id="{5E92721F-6057-475D-990A-8627ACEA9AE6}" type="datetimeFigureOut">
              <a:rPr lang="nl-NL" smtClean="0"/>
              <a:pPr>
                <a:defRPr/>
              </a:pPr>
              <a:t>19-4-2016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r>
              <a:rPr lang="nl-NL" smtClean="0"/>
              <a:t>RVC Noordelijk Zuid-Holland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862763" y="6367463"/>
            <a:ext cx="2133600" cy="365125"/>
          </a:xfrm>
        </p:spPr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fld id="{B6B0E2DA-8309-4554-A5A7-DDBF6D88A7AC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2829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pkabel\Desktop\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084763"/>
            <a:ext cx="16097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fld id="{CF6CEBA2-018B-4A83-AFC8-BCA1BC3F2879}" type="datetimeFigureOut">
              <a:rPr lang="nl-NL" smtClean="0"/>
              <a:pPr>
                <a:defRPr/>
              </a:pPr>
              <a:t>19-4-2016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r>
              <a:rPr lang="nl-NL" smtClean="0"/>
              <a:t>RVC Noordelijk Zuid-Holland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875463" y="6367463"/>
            <a:ext cx="2133600" cy="365125"/>
          </a:xfrm>
        </p:spPr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fld id="{3FD31155-7CC6-47AF-935D-5C2ED5B2997B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995766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pkabel\Desktop\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084763"/>
            <a:ext cx="16097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fld id="{B4980CF3-0870-431C-9F07-E13795BD713A}" type="datetimeFigureOut">
              <a:rPr lang="nl-NL" smtClean="0"/>
              <a:pPr>
                <a:defRPr/>
              </a:pPr>
              <a:t>19-4-2016</a:t>
            </a:fld>
            <a:endParaRPr lang="nl-NL" dirty="0"/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875463" y="6367463"/>
            <a:ext cx="2133600" cy="365125"/>
          </a:xfrm>
        </p:spPr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fld id="{EEC6A02E-66CC-4B95-9080-21ABBF66A74C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15986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epkabel\Desktop\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084763"/>
            <a:ext cx="16097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8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fld id="{16031ADA-A0DE-43EB-B43B-758D9516E46E}" type="datetimeFigureOut">
              <a:rPr lang="nl-NL" smtClean="0"/>
              <a:pPr>
                <a:defRPr/>
              </a:pPr>
              <a:t>19-4-2016</a:t>
            </a:fld>
            <a:endParaRPr lang="nl-NL"/>
          </a:p>
        </p:txBody>
      </p:sp>
      <p:sp>
        <p:nvSpPr>
          <p:cNvPr id="9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875463" y="6367463"/>
            <a:ext cx="2133600" cy="365125"/>
          </a:xfrm>
        </p:spPr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fld id="{BF8E2390-C4AC-4323-83AC-CB5A482465B7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219126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epkabel\Desktop\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084763"/>
            <a:ext cx="16097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fld id="{5F7136B7-F7BE-4BBB-97A6-F0A24E74B9BE}" type="datetimeFigureOut">
              <a:rPr lang="nl-NL" smtClean="0"/>
              <a:pPr>
                <a:defRPr/>
              </a:pPr>
              <a:t>19-4-2016</a:t>
            </a:fld>
            <a:endParaRPr lang="nl-NL"/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875463" y="6367463"/>
            <a:ext cx="2133600" cy="365125"/>
          </a:xfrm>
        </p:spPr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fld id="{C269CBFF-70CA-4229-B627-6EA82701A41B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78459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pkabel\Desktop\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084763"/>
            <a:ext cx="16097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fld id="{A45B670D-8C6B-4B0A-861C-AD486C808B66}" type="datetimeFigureOut">
              <a:rPr lang="nl-NL" smtClean="0"/>
              <a:pPr>
                <a:defRPr/>
              </a:pPr>
              <a:t>19-4-2016</a:t>
            </a:fld>
            <a:endParaRPr lang="nl-NL"/>
          </a:p>
        </p:txBody>
      </p:sp>
      <p:sp>
        <p:nvSpPr>
          <p:cNvPr id="4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875463" y="6367463"/>
            <a:ext cx="2133600" cy="365125"/>
          </a:xfrm>
        </p:spPr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fld id="{0EC74129-8EA3-4E52-8B43-A6CF3ED5B108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525092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pkabel\Desktop\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084763"/>
            <a:ext cx="16097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fld id="{09173A46-1EBC-4EF8-AE8E-CFB630334D5F}" type="datetimeFigureOut">
              <a:rPr lang="nl-NL" smtClean="0"/>
              <a:pPr>
                <a:defRPr/>
              </a:pPr>
              <a:t>19-4-2016</a:t>
            </a:fld>
            <a:endParaRPr lang="nl-NL"/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875463" y="6367463"/>
            <a:ext cx="2133600" cy="365125"/>
          </a:xfrm>
        </p:spPr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fld id="{CB263B67-778F-47F0-8F2E-D41D96D7C0DF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611098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pkabel\Desktop\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084763"/>
            <a:ext cx="16097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fld id="{9B658ECD-5324-410D-9A6F-959E437B81DF}" type="datetimeFigureOut">
              <a:rPr lang="nl-NL" smtClean="0"/>
              <a:pPr>
                <a:defRPr/>
              </a:pPr>
              <a:t>19-4-2016</a:t>
            </a:fld>
            <a:endParaRPr lang="nl-NL"/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875463" y="6367463"/>
            <a:ext cx="2133600" cy="365125"/>
          </a:xfrm>
        </p:spPr>
        <p:txBody>
          <a:bodyPr/>
          <a:lstStyle>
            <a:lvl1pPr>
              <a:defRPr>
                <a:solidFill>
                  <a:srgbClr val="F79E55"/>
                </a:solidFill>
              </a:defRPr>
            </a:lvl1pPr>
          </a:lstStyle>
          <a:p>
            <a:pPr>
              <a:defRPr/>
            </a:pPr>
            <a:fld id="{B441CA7D-7044-4BC5-939C-14C01279ABDC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013274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79E5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0A7779-233D-4663-B040-F94ADAC7FADB}" type="datetimeFigureOut">
              <a:rPr lang="nl-NL" smtClean="0"/>
              <a:pPr>
                <a:defRPr/>
              </a:pPr>
              <a:t>19-4-2016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79E5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 dirty="0" smtClean="0"/>
              <a:t>RVC Noordelijk Zuid-Holland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79E5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92BBE4-F752-4CBF-95C0-38746D9A3392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nl/url?sa=i&amp;rct=j&amp;q=&amp;esrc=s&amp;source=images&amp;cd=&amp;cad=rja&amp;uact=8&amp;ved=0ahUKEwiY4vSt6fTLAhXIyRQKHeJ1ATgQjRwIBw&amp;url=http://drevedespins.blogspot.com/2014_12_01_archive.html&amp;bvm=bv.118443451,d.bGg&amp;psig=AFQjCNGWO_DAQizDeP_0eyPlNI4HlsZGIA&amp;ust=1459853738794166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ies-obsgyn.nl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 smtClean="0">
                <a:latin typeface="+mj-lt"/>
              </a:rPr>
              <a:t>VSV MCH-</a:t>
            </a:r>
            <a:r>
              <a:rPr lang="en-US" sz="4000" dirty="0" err="1" smtClean="0">
                <a:latin typeface="+mj-lt"/>
              </a:rPr>
              <a:t>Bronovo</a:t>
            </a:r>
            <a:endParaRPr lang="en-US" sz="4000" dirty="0" smtClean="0">
              <a:latin typeface="+mj-lt"/>
            </a:endParaRPr>
          </a:p>
          <a:p>
            <a:r>
              <a:rPr lang="en-US" sz="4000" dirty="0" smtClean="0">
                <a:latin typeface="+mj-lt"/>
              </a:rPr>
              <a:t>04-04-2013</a:t>
            </a:r>
            <a:endParaRPr lang="nl-NL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593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 </a:t>
            </a:r>
            <a:r>
              <a:rPr lang="en-US" dirty="0" err="1" smtClean="0"/>
              <a:t>regio</a:t>
            </a:r>
            <a:r>
              <a:rPr lang="en-US" dirty="0" smtClean="0"/>
              <a:t> in </a:t>
            </a:r>
            <a:r>
              <a:rPr lang="en-US" dirty="0" err="1" smtClean="0"/>
              <a:t>kaart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Kleinere</a:t>
            </a:r>
            <a:r>
              <a:rPr lang="en-US" dirty="0" smtClean="0"/>
              <a:t> </a:t>
            </a:r>
            <a:r>
              <a:rPr lang="en-US" dirty="0" err="1" smtClean="0"/>
              <a:t>projecten</a:t>
            </a:r>
            <a:r>
              <a:rPr lang="en-US" dirty="0"/>
              <a:t> </a:t>
            </a:r>
            <a:r>
              <a:rPr lang="en-US" dirty="0" smtClean="0"/>
              <a:t>over de </a:t>
            </a:r>
            <a:r>
              <a:rPr lang="en-US" dirty="0" err="1" smtClean="0"/>
              <a:t>lijnen</a:t>
            </a:r>
            <a:r>
              <a:rPr lang="en-US" dirty="0" smtClean="0"/>
              <a:t> </a:t>
            </a:r>
            <a:r>
              <a:rPr lang="en-US" dirty="0" err="1" smtClean="0"/>
              <a:t>heen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Projecten</a:t>
            </a:r>
            <a:r>
              <a:rPr lang="en-US" dirty="0" smtClean="0"/>
              <a:t> per </a:t>
            </a:r>
            <a:r>
              <a:rPr lang="en-US" dirty="0" err="1" smtClean="0"/>
              <a:t>regio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regio’s</a:t>
            </a:r>
            <a:r>
              <a:rPr lang="en-US" dirty="0" smtClean="0"/>
              <a:t> </a:t>
            </a:r>
            <a:r>
              <a:rPr lang="en-US" dirty="0" err="1" smtClean="0"/>
              <a:t>komen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bod</a:t>
            </a:r>
          </a:p>
          <a:p>
            <a:pPr>
              <a:defRPr/>
            </a:pPr>
            <a:r>
              <a:rPr lang="en-US" dirty="0" err="1" smtClean="0"/>
              <a:t>Eisen</a:t>
            </a:r>
            <a:r>
              <a:rPr lang="en-US" dirty="0" smtClean="0"/>
              <a:t>:</a:t>
            </a:r>
          </a:p>
          <a:p>
            <a:pPr lvl="1">
              <a:defRPr/>
            </a:pPr>
            <a:r>
              <a:rPr lang="en-US" sz="2000" dirty="0" err="1"/>
              <a:t>Medisch</a:t>
            </a:r>
            <a:r>
              <a:rPr lang="en-US" sz="2000" dirty="0"/>
              <a:t> &amp; public health</a:t>
            </a:r>
          </a:p>
          <a:p>
            <a:pPr lvl="1">
              <a:defRPr/>
            </a:pPr>
            <a:r>
              <a:rPr lang="en-US" sz="2000" dirty="0" err="1"/>
              <a:t>Alle</a:t>
            </a:r>
            <a:r>
              <a:rPr lang="en-US" sz="2000" dirty="0"/>
              <a:t> </a:t>
            </a:r>
            <a:r>
              <a:rPr lang="en-US" sz="2000" dirty="0" err="1"/>
              <a:t>lijnen</a:t>
            </a:r>
            <a:r>
              <a:rPr lang="en-US" sz="2000" dirty="0"/>
              <a:t> (0e – 3e </a:t>
            </a:r>
            <a:r>
              <a:rPr lang="en-US" sz="2000" dirty="0" err="1"/>
              <a:t>lijn</a:t>
            </a:r>
            <a:r>
              <a:rPr lang="en-US" sz="2000" dirty="0"/>
              <a:t>)</a:t>
            </a:r>
          </a:p>
          <a:p>
            <a:pPr lvl="1">
              <a:defRPr/>
            </a:pPr>
            <a:r>
              <a:rPr lang="en-US" sz="2000" dirty="0" err="1"/>
              <a:t>Minimaal</a:t>
            </a:r>
            <a:r>
              <a:rPr lang="en-US" sz="2000" dirty="0"/>
              <a:t> 1 van de </a:t>
            </a:r>
            <a:r>
              <a:rPr lang="en-US" sz="2000" dirty="0" err="1"/>
              <a:t>speerpunten</a:t>
            </a:r>
            <a:endParaRPr lang="en-US" sz="2000" dirty="0"/>
          </a:p>
          <a:p>
            <a:pPr lvl="1">
              <a:defRPr/>
            </a:pPr>
            <a:r>
              <a:rPr lang="en-US" sz="2000" dirty="0" err="1"/>
              <a:t>Concreet</a:t>
            </a:r>
            <a:endParaRPr lang="en-US" sz="2000" dirty="0"/>
          </a:p>
          <a:p>
            <a:pPr lvl="1">
              <a:defRPr/>
            </a:pPr>
            <a:r>
              <a:rPr lang="en-US" sz="2000" dirty="0" err="1"/>
              <a:t>Regionale</a:t>
            </a:r>
            <a:r>
              <a:rPr lang="en-US" sz="2000" dirty="0"/>
              <a:t> </a:t>
            </a:r>
            <a:r>
              <a:rPr lang="en-US" sz="2000" dirty="0" smtClean="0"/>
              <a:t>‘</a:t>
            </a:r>
            <a:r>
              <a:rPr lang="en-US" sz="2000" dirty="0" err="1" smtClean="0"/>
              <a:t>publicatie</a:t>
            </a:r>
            <a:r>
              <a:rPr lang="en-US" sz="2000" dirty="0" smtClean="0"/>
              <a:t>’</a:t>
            </a:r>
            <a:endParaRPr lang="en-US" sz="2000" dirty="0"/>
          </a:p>
          <a:p>
            <a:pPr lvl="1">
              <a:defRPr/>
            </a:pPr>
            <a:r>
              <a:rPr lang="en-US" sz="2000" dirty="0"/>
              <a:t>SMART</a:t>
            </a:r>
            <a:endParaRPr lang="nl-NL" sz="20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182546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 </a:t>
            </a:r>
            <a:r>
              <a:rPr lang="en-US" dirty="0" err="1" smtClean="0"/>
              <a:t>regio</a:t>
            </a:r>
            <a:r>
              <a:rPr lang="en-US" dirty="0" smtClean="0"/>
              <a:t> in </a:t>
            </a:r>
            <a:r>
              <a:rPr lang="en-US" dirty="0" err="1" smtClean="0"/>
              <a:t>kaart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Hoe </a:t>
            </a:r>
            <a:r>
              <a:rPr lang="en-US" dirty="0" err="1" smtClean="0"/>
              <a:t>bereiken</a:t>
            </a:r>
            <a:r>
              <a:rPr lang="en-US" dirty="0" smtClean="0"/>
              <a:t> we de </a:t>
            </a:r>
            <a:r>
              <a:rPr lang="en-US" dirty="0" err="1" smtClean="0"/>
              <a:t>regio</a:t>
            </a:r>
            <a:r>
              <a:rPr lang="en-US" dirty="0" smtClean="0"/>
              <a:t>?</a:t>
            </a:r>
          </a:p>
          <a:p>
            <a:pPr lvl="1">
              <a:defRPr/>
            </a:pPr>
            <a:r>
              <a:rPr lang="en-US" dirty="0" err="1" smtClean="0"/>
              <a:t>Nieuwsbrief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Twitter</a:t>
            </a:r>
          </a:p>
          <a:p>
            <a:pPr lvl="1">
              <a:defRPr/>
            </a:pPr>
            <a:r>
              <a:rPr lang="en-US" dirty="0" smtClean="0"/>
              <a:t>Facebook</a:t>
            </a:r>
          </a:p>
          <a:p>
            <a:pPr lvl="1">
              <a:defRPr/>
            </a:pPr>
            <a:r>
              <a:rPr lang="en-US" dirty="0" smtClean="0"/>
              <a:t>Website www.goedgeboren.nl/rvcnzh</a:t>
            </a:r>
          </a:p>
          <a:p>
            <a:pPr lvl="1">
              <a:defRPr/>
            </a:pPr>
            <a:r>
              <a:rPr lang="en-US" dirty="0" err="1" smtClean="0"/>
              <a:t>Aanschuiven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VSV’s</a:t>
            </a:r>
          </a:p>
          <a:p>
            <a:pPr lvl="1">
              <a:defRPr/>
            </a:pPr>
            <a:r>
              <a:rPr lang="en-US" dirty="0" err="1" smtClean="0"/>
              <a:t>Aanschuiven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DVP / ROV</a:t>
            </a:r>
          </a:p>
          <a:p>
            <a:pPr lvl="1">
              <a:defRPr/>
            </a:pPr>
            <a:r>
              <a:rPr lang="en-US" dirty="0" err="1" smtClean="0"/>
              <a:t>Laagdrempelige</a:t>
            </a:r>
            <a:r>
              <a:rPr lang="en-US" dirty="0" smtClean="0"/>
              <a:t> </a:t>
            </a:r>
            <a:r>
              <a:rPr lang="en-US" dirty="0" err="1" smtClean="0"/>
              <a:t>bereikbaarheid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628023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 </a:t>
            </a:r>
            <a:r>
              <a:rPr lang="en-US" dirty="0" err="1" smtClean="0"/>
              <a:t>regio</a:t>
            </a:r>
            <a:r>
              <a:rPr lang="en-US" dirty="0" smtClean="0"/>
              <a:t> in </a:t>
            </a:r>
            <a:r>
              <a:rPr lang="en-US" dirty="0" err="1" smtClean="0"/>
              <a:t>kaart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Format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onderzoekers</a:t>
            </a:r>
            <a:r>
              <a:rPr lang="en-US" dirty="0" smtClean="0"/>
              <a:t> in de </a:t>
            </a:r>
            <a:r>
              <a:rPr lang="en-US" dirty="0" err="1" smtClean="0"/>
              <a:t>regio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Uitleg</a:t>
            </a:r>
            <a:r>
              <a:rPr lang="en-US" dirty="0" smtClean="0"/>
              <a:t> over het consortium</a:t>
            </a:r>
          </a:p>
          <a:p>
            <a:pPr lvl="1">
              <a:defRPr/>
            </a:pPr>
            <a:r>
              <a:rPr lang="en-US" dirty="0" err="1" smtClean="0"/>
              <a:t>Structuur</a:t>
            </a:r>
            <a:r>
              <a:rPr lang="en-US" dirty="0" smtClean="0"/>
              <a:t> van het consortium</a:t>
            </a:r>
          </a:p>
          <a:p>
            <a:pPr lvl="1">
              <a:defRPr/>
            </a:pPr>
            <a:r>
              <a:rPr lang="en-US" dirty="0" err="1" smtClean="0"/>
              <a:t>Communicatiemiddelen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Adressenlijst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085557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Voortgang</a:t>
            </a:r>
            <a:r>
              <a:rPr lang="en-US" dirty="0" smtClean="0"/>
              <a:t> – de </a:t>
            </a:r>
            <a:r>
              <a:rPr lang="en-US" dirty="0" err="1" smtClean="0"/>
              <a:t>pareltjes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Projectgroep</a:t>
            </a:r>
            <a:r>
              <a:rPr lang="en-US" dirty="0" smtClean="0"/>
              <a:t> vroegsignalering</a:t>
            </a:r>
          </a:p>
          <a:p>
            <a:pPr lvl="1">
              <a:defRPr/>
            </a:pPr>
            <a:r>
              <a:rPr lang="en-US" dirty="0" err="1" smtClean="0"/>
              <a:t>Afgerond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Risico-analyse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REOS</a:t>
            </a:r>
          </a:p>
          <a:p>
            <a:pPr lvl="1">
              <a:defRPr/>
            </a:pPr>
            <a:r>
              <a:rPr lang="en-US" dirty="0" err="1" smtClean="0"/>
              <a:t>Huisarts</a:t>
            </a:r>
            <a:r>
              <a:rPr lang="en-US" dirty="0" smtClean="0"/>
              <a:t> in </a:t>
            </a:r>
            <a:r>
              <a:rPr lang="en-US" dirty="0" err="1" smtClean="0"/>
              <a:t>projectgroep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Geparkeerd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438407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Voortgang</a:t>
            </a:r>
            <a:r>
              <a:rPr lang="en-US" dirty="0" smtClean="0"/>
              <a:t> - vroegsignalering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Achtergrondinformatie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Afspraken</a:t>
            </a:r>
            <a:r>
              <a:rPr lang="en-US" dirty="0" smtClean="0"/>
              <a:t> in de </a:t>
            </a:r>
            <a:r>
              <a:rPr lang="en-US" dirty="0" err="1" smtClean="0"/>
              <a:t>regio</a:t>
            </a:r>
            <a:endParaRPr lang="en-US" dirty="0" smtClean="0"/>
          </a:p>
          <a:p>
            <a:pPr lvl="1">
              <a:defRPr/>
            </a:pPr>
            <a:r>
              <a:rPr lang="en-US" sz="2000" dirty="0" err="1" smtClean="0"/>
              <a:t>Samenwerking</a:t>
            </a:r>
            <a:r>
              <a:rPr lang="en-US" sz="2000" dirty="0" smtClean="0"/>
              <a:t> </a:t>
            </a:r>
            <a:r>
              <a:rPr lang="en-US" sz="2000" dirty="0" err="1" smtClean="0"/>
              <a:t>verloskundige</a:t>
            </a:r>
            <a:r>
              <a:rPr lang="en-US" sz="2000" dirty="0" smtClean="0"/>
              <a:t>, </a:t>
            </a:r>
            <a:r>
              <a:rPr lang="en-US" sz="2000" dirty="0" err="1" smtClean="0"/>
              <a:t>kraamzorg</a:t>
            </a:r>
            <a:r>
              <a:rPr lang="en-US" sz="2000" dirty="0" smtClean="0"/>
              <a:t>, JGZ</a:t>
            </a:r>
          </a:p>
          <a:p>
            <a:pPr lvl="2">
              <a:defRPr/>
            </a:pPr>
            <a:r>
              <a:rPr lang="en-US" sz="2000" dirty="0" err="1" smtClean="0"/>
              <a:t>Stevig</a:t>
            </a:r>
            <a:r>
              <a:rPr lang="en-US" sz="2000" dirty="0" smtClean="0"/>
              <a:t> </a:t>
            </a:r>
            <a:r>
              <a:rPr lang="en-US" sz="2000" dirty="0" err="1" smtClean="0"/>
              <a:t>ouderschap</a:t>
            </a:r>
            <a:endParaRPr lang="en-US" sz="2000" dirty="0" smtClean="0"/>
          </a:p>
          <a:p>
            <a:pPr lvl="1">
              <a:defRPr/>
            </a:pPr>
            <a:r>
              <a:rPr lang="en-US" sz="2000" dirty="0" smtClean="0"/>
              <a:t>POP </a:t>
            </a:r>
            <a:r>
              <a:rPr lang="en-US" sz="2000" dirty="0" err="1" smtClean="0"/>
              <a:t>poli</a:t>
            </a:r>
            <a:endParaRPr lang="en-US" sz="2000" dirty="0" smtClean="0"/>
          </a:p>
          <a:p>
            <a:pPr lvl="1">
              <a:defRPr/>
            </a:pPr>
            <a:r>
              <a:rPr lang="en-US" sz="2000" dirty="0" err="1" smtClean="0"/>
              <a:t>Gynaecoloog</a:t>
            </a:r>
            <a:endParaRPr lang="en-US" sz="2000" dirty="0" smtClean="0"/>
          </a:p>
          <a:p>
            <a:pPr lvl="1">
              <a:defRPr/>
            </a:pPr>
            <a:r>
              <a:rPr lang="en-US" sz="2000" dirty="0" err="1" smtClean="0"/>
              <a:t>Psychiater</a:t>
            </a:r>
            <a:endParaRPr lang="en-US" sz="2000" dirty="0" smtClean="0"/>
          </a:p>
          <a:p>
            <a:pPr lvl="1">
              <a:defRPr/>
            </a:pPr>
            <a:r>
              <a:rPr lang="en-US" sz="2000" dirty="0" err="1" smtClean="0"/>
              <a:t>Kinderarts</a:t>
            </a:r>
            <a:endParaRPr lang="en-US" sz="2000" dirty="0" smtClean="0"/>
          </a:p>
          <a:p>
            <a:pPr lvl="1">
              <a:defRPr/>
            </a:pPr>
            <a:r>
              <a:rPr lang="en-US" sz="2000" dirty="0" err="1" smtClean="0"/>
              <a:t>Klinisch</a:t>
            </a:r>
            <a:r>
              <a:rPr lang="en-US" sz="2000" dirty="0" smtClean="0"/>
              <a:t> </a:t>
            </a:r>
            <a:r>
              <a:rPr lang="en-US" sz="2000" dirty="0" err="1" smtClean="0"/>
              <a:t>psycholoog</a:t>
            </a:r>
            <a:endParaRPr lang="en-US" sz="2000" dirty="0" smtClean="0"/>
          </a:p>
          <a:p>
            <a:pPr lvl="1">
              <a:defRPr/>
            </a:pPr>
            <a:r>
              <a:rPr lang="en-US" sz="2000" dirty="0" err="1" smtClean="0"/>
              <a:t>Medisch</a:t>
            </a:r>
            <a:r>
              <a:rPr lang="en-US" sz="2000" dirty="0" smtClean="0"/>
              <a:t> </a:t>
            </a:r>
            <a:r>
              <a:rPr lang="en-US" sz="2000" dirty="0" err="1" smtClean="0"/>
              <a:t>maatschappelijk</a:t>
            </a:r>
            <a:r>
              <a:rPr lang="en-US" sz="2000" dirty="0" smtClean="0"/>
              <a:t> </a:t>
            </a:r>
            <a:r>
              <a:rPr lang="en-US" sz="2000" dirty="0" err="1" smtClean="0"/>
              <a:t>werk</a:t>
            </a:r>
            <a:endParaRPr lang="en-US" sz="2000" dirty="0" smtClean="0"/>
          </a:p>
          <a:p>
            <a:pPr lvl="1">
              <a:defRPr/>
            </a:pPr>
            <a:r>
              <a:rPr lang="en-US" sz="2000" dirty="0" err="1" smtClean="0"/>
              <a:t>Verloskundige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xmlns="" val="2891990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Voortgang</a:t>
            </a:r>
            <a:r>
              <a:rPr lang="en-US" dirty="0" smtClean="0"/>
              <a:t> - vroegsignalering</a:t>
            </a:r>
            <a:endParaRPr lang="nl-NL" dirty="0"/>
          </a:p>
        </p:txBody>
      </p:sp>
      <p:pic>
        <p:nvPicPr>
          <p:cNvPr id="66563" name="Tijdelijke aanduiding voor inhoud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331913" y="1268413"/>
            <a:ext cx="5502275" cy="5362575"/>
          </a:xfrm>
        </p:spPr>
      </p:pic>
    </p:spTree>
    <p:extLst>
      <p:ext uri="{BB962C8B-B14F-4D97-AF65-F5344CB8AC3E}">
        <p14:creationId xmlns:p14="http://schemas.microsoft.com/office/powerpoint/2010/main" xmlns="" val="3059671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Bestaande</a:t>
            </a:r>
            <a:r>
              <a:rPr lang="en-US" dirty="0" smtClean="0"/>
              <a:t> </a:t>
            </a:r>
            <a:r>
              <a:rPr lang="en-US" dirty="0" err="1" smtClean="0"/>
              <a:t>protocollen</a:t>
            </a:r>
            <a:r>
              <a:rPr lang="en-US" dirty="0" smtClean="0"/>
              <a:t>:</a:t>
            </a:r>
          </a:p>
          <a:p>
            <a:pPr lvl="1">
              <a:defRPr/>
            </a:pPr>
            <a:r>
              <a:rPr lang="en-US" dirty="0" err="1" smtClean="0"/>
              <a:t>Verslaafde</a:t>
            </a:r>
            <a:r>
              <a:rPr lang="en-US" dirty="0" smtClean="0"/>
              <a:t> </a:t>
            </a:r>
            <a:r>
              <a:rPr lang="en-US" dirty="0" err="1" smtClean="0"/>
              <a:t>zwangeren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Zwangeren</a:t>
            </a:r>
            <a:r>
              <a:rPr lang="en-US" dirty="0" smtClean="0"/>
              <a:t> met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licht</a:t>
            </a:r>
            <a:r>
              <a:rPr lang="en-US" dirty="0" smtClean="0"/>
              <a:t> </a:t>
            </a:r>
            <a:r>
              <a:rPr lang="en-US" dirty="0" err="1" smtClean="0"/>
              <a:t>verstandelijke</a:t>
            </a:r>
            <a:r>
              <a:rPr lang="en-US" dirty="0" smtClean="0"/>
              <a:t> </a:t>
            </a:r>
            <a:r>
              <a:rPr lang="en-US" dirty="0" err="1" smtClean="0"/>
              <a:t>beperking</a:t>
            </a:r>
            <a:endParaRPr lang="en-US" dirty="0" smtClean="0"/>
          </a:p>
          <a:p>
            <a:pPr lvl="2">
              <a:defRPr/>
            </a:pPr>
            <a:r>
              <a:rPr lang="en-US" dirty="0" err="1" smtClean="0"/>
              <a:t>Implementatie</a:t>
            </a:r>
            <a:r>
              <a:rPr lang="en-US" dirty="0" smtClean="0"/>
              <a:t> </a:t>
            </a:r>
            <a:r>
              <a:rPr lang="en-US" dirty="0" err="1" smtClean="0"/>
              <a:t>moet</a:t>
            </a:r>
            <a:r>
              <a:rPr lang="en-US" dirty="0" smtClean="0"/>
              <a:t> nog </a:t>
            </a:r>
            <a:r>
              <a:rPr lang="en-US" dirty="0" err="1" smtClean="0"/>
              <a:t>starten</a:t>
            </a: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endParaRPr lang="nl-NL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Voortgang</a:t>
            </a:r>
            <a:r>
              <a:rPr lang="en-US" dirty="0" smtClean="0"/>
              <a:t> - vroegsignalering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812274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Voortgang</a:t>
            </a:r>
            <a:r>
              <a:rPr lang="en-US" dirty="0" smtClean="0"/>
              <a:t> - vroegsignalering</a:t>
            </a:r>
            <a:endParaRPr lang="nl-NL" dirty="0"/>
          </a:p>
        </p:txBody>
      </p:sp>
      <p:pic>
        <p:nvPicPr>
          <p:cNvPr id="68611" name="Tijdelijke aanduiding voor inhoud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47813" y="1268413"/>
            <a:ext cx="5184775" cy="5505450"/>
          </a:xfrm>
        </p:spPr>
      </p:pic>
    </p:spTree>
    <p:extLst>
      <p:ext uri="{BB962C8B-B14F-4D97-AF65-F5344CB8AC3E}">
        <p14:creationId xmlns:p14="http://schemas.microsoft.com/office/powerpoint/2010/main" xmlns="" val="1861877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Voortgang</a:t>
            </a:r>
            <a:r>
              <a:rPr lang="en-US" dirty="0" smtClean="0"/>
              <a:t> - vroegsignalering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Privacy ‘</a:t>
            </a:r>
            <a:r>
              <a:rPr lang="en-US" dirty="0" err="1" smtClean="0"/>
              <a:t>onoplosbaar</a:t>
            </a:r>
            <a:r>
              <a:rPr lang="en-US" dirty="0" smtClean="0"/>
              <a:t>’</a:t>
            </a:r>
          </a:p>
          <a:p>
            <a:pPr>
              <a:defRPr/>
            </a:pPr>
            <a:r>
              <a:rPr lang="en-US" dirty="0" err="1" smtClean="0"/>
              <a:t>Tijdsdruk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projecten</a:t>
            </a:r>
            <a:endParaRPr lang="en-US" dirty="0"/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-&gt; </a:t>
            </a:r>
            <a:r>
              <a:rPr lang="en-US" dirty="0" err="1" smtClean="0"/>
              <a:t>Onderwerp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risicoanalyse</a:t>
            </a:r>
            <a:r>
              <a:rPr lang="en-US" dirty="0" smtClean="0"/>
              <a:t> </a:t>
            </a:r>
            <a:r>
              <a:rPr lang="en-US" dirty="0" err="1" smtClean="0"/>
              <a:t>geparkeerd</a:t>
            </a: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</p:txBody>
      </p:sp>
      <p:pic>
        <p:nvPicPr>
          <p:cNvPr id="69636" name="Picture 2" descr="C:\Users\epkabel\AppData\Local\Microsoft\Windows\Temporary Internet Files\Content.IE5\877T1NQF\book-783394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73463"/>
            <a:ext cx="609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85579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" descr="C:\Users\epkabel\AppData\Local\Microsoft\Windows\Temporary Internet Files\Content.IE5\D8UKG9VU\privacy-policy-538716_64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6132513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Voortgang</a:t>
            </a:r>
            <a:r>
              <a:rPr lang="en-US" dirty="0" smtClean="0"/>
              <a:t> - vroegsignalering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117283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Even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voorstellen</a:t>
            </a:r>
            <a:endParaRPr lang="nl-N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20000"/>
            <a:ext cx="3582144" cy="313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en-US" dirty="0" err="1" smtClean="0"/>
              <a:t>Evelien</a:t>
            </a:r>
            <a:r>
              <a:rPr lang="en-US" dirty="0" smtClean="0"/>
              <a:t> </a:t>
            </a:r>
            <a:r>
              <a:rPr lang="en-US" dirty="0" err="1" smtClean="0"/>
              <a:t>Kabel</a:t>
            </a:r>
            <a:r>
              <a:rPr lang="en-US" dirty="0" smtClean="0"/>
              <a:t> – </a:t>
            </a:r>
            <a:r>
              <a:rPr lang="en-US" dirty="0" err="1" smtClean="0"/>
              <a:t>Savenije</a:t>
            </a:r>
            <a:r>
              <a:rPr lang="en-US" dirty="0" smtClean="0"/>
              <a:t> (coordinator)</a:t>
            </a:r>
          </a:p>
          <a:p>
            <a:r>
              <a:rPr lang="en-US" dirty="0" err="1" smtClean="0"/>
              <a:t>Ilse</a:t>
            </a:r>
            <a:r>
              <a:rPr lang="en-US" dirty="0" smtClean="0"/>
              <a:t> van </a:t>
            </a:r>
            <a:r>
              <a:rPr lang="en-US" dirty="0" err="1" smtClean="0"/>
              <a:t>Weerdt</a:t>
            </a:r>
            <a:r>
              <a:rPr lang="en-US" dirty="0" smtClean="0"/>
              <a:t> (</a:t>
            </a:r>
            <a:r>
              <a:rPr lang="en-US" dirty="0" err="1" smtClean="0"/>
              <a:t>secretariele</a:t>
            </a:r>
            <a:r>
              <a:rPr lang="en-US" dirty="0" smtClean="0"/>
              <a:t> </a:t>
            </a:r>
            <a:r>
              <a:rPr lang="en-US" dirty="0" err="1" smtClean="0"/>
              <a:t>ondersteuning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36975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Voortgang</a:t>
            </a:r>
            <a:r>
              <a:rPr lang="en-US" dirty="0" smtClean="0"/>
              <a:t> - workshop PRN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Samenwerking</a:t>
            </a:r>
            <a:r>
              <a:rPr lang="en-US" dirty="0" smtClean="0"/>
              <a:t>:</a:t>
            </a:r>
          </a:p>
          <a:p>
            <a:pPr lvl="1">
              <a:defRPr/>
            </a:pPr>
            <a:r>
              <a:rPr lang="en-US" dirty="0" smtClean="0"/>
              <a:t>LUMC</a:t>
            </a:r>
          </a:p>
          <a:p>
            <a:pPr lvl="1">
              <a:defRPr/>
            </a:pPr>
            <a:r>
              <a:rPr lang="en-US" dirty="0" smtClean="0"/>
              <a:t>LEO (</a:t>
            </a:r>
            <a:r>
              <a:rPr lang="en-US" dirty="0" err="1" smtClean="0"/>
              <a:t>Coorperatie</a:t>
            </a:r>
            <a:r>
              <a:rPr lang="en-US" dirty="0" smtClean="0"/>
              <a:t> </a:t>
            </a:r>
            <a:r>
              <a:rPr lang="en-US" dirty="0" err="1" smtClean="0"/>
              <a:t>verloskundigenpraktijken</a:t>
            </a:r>
            <a:r>
              <a:rPr lang="en-US" dirty="0" smtClean="0"/>
              <a:t> Leiden)</a:t>
            </a:r>
          </a:p>
          <a:p>
            <a:pPr>
              <a:defRPr/>
            </a:pPr>
            <a:r>
              <a:rPr lang="en-US" dirty="0" err="1" smtClean="0"/>
              <a:t>Gehele</a:t>
            </a:r>
            <a:r>
              <a:rPr lang="en-US" dirty="0" smtClean="0"/>
              <a:t> </a:t>
            </a:r>
            <a:r>
              <a:rPr lang="en-US" dirty="0" err="1" smtClean="0"/>
              <a:t>regio</a:t>
            </a:r>
            <a:r>
              <a:rPr lang="en-US" dirty="0" smtClean="0"/>
              <a:t> </a:t>
            </a:r>
            <a:r>
              <a:rPr lang="en-US" dirty="0" err="1" smtClean="0"/>
              <a:t>uitgenodigd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Gratis </a:t>
            </a:r>
            <a:r>
              <a:rPr lang="en-US" dirty="0" err="1" smtClean="0"/>
              <a:t>bijscholing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Achter</a:t>
            </a:r>
            <a:r>
              <a:rPr lang="en-US" dirty="0" smtClean="0"/>
              <a:t> de PC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594110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Voortgang</a:t>
            </a:r>
            <a:r>
              <a:rPr lang="en-US" dirty="0" smtClean="0"/>
              <a:t> – workshop PRN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Rol</a:t>
            </a:r>
            <a:r>
              <a:rPr lang="en-US" dirty="0" smtClean="0"/>
              <a:t> van de PRN</a:t>
            </a:r>
          </a:p>
          <a:p>
            <a:pPr>
              <a:defRPr/>
            </a:pPr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gaat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goed</a:t>
            </a:r>
            <a:r>
              <a:rPr lang="en-US" dirty="0" smtClean="0"/>
              <a:t>, </a:t>
            </a:r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moet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beter</a:t>
            </a:r>
            <a:r>
              <a:rPr lang="en-US" dirty="0" smtClean="0"/>
              <a:t>?</a:t>
            </a:r>
          </a:p>
          <a:p>
            <a:pPr>
              <a:defRPr/>
            </a:pPr>
            <a:r>
              <a:rPr lang="en-US" dirty="0" err="1" smtClean="0"/>
              <a:t>Ontwikkelingen</a:t>
            </a:r>
            <a:r>
              <a:rPr lang="en-US" dirty="0" smtClean="0"/>
              <a:t> in </a:t>
            </a: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regio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Gebruik</a:t>
            </a:r>
            <a:r>
              <a:rPr lang="en-US" dirty="0" smtClean="0"/>
              <a:t> van PRN – insight</a:t>
            </a:r>
          </a:p>
          <a:p>
            <a:pPr>
              <a:defRPr/>
            </a:pPr>
            <a:r>
              <a:rPr lang="en-US" dirty="0" smtClean="0"/>
              <a:t>Hands-on training PRN – insight</a:t>
            </a:r>
          </a:p>
          <a:p>
            <a:pPr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-&gt; format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gehele</a:t>
            </a:r>
            <a:r>
              <a:rPr lang="en-US" dirty="0" smtClean="0"/>
              <a:t> </a:t>
            </a:r>
            <a:r>
              <a:rPr lang="en-US" dirty="0" err="1" smtClean="0"/>
              <a:t>regio</a:t>
            </a:r>
            <a:endParaRPr lang="nl-NL" dirty="0"/>
          </a:p>
        </p:txBody>
      </p:sp>
      <p:pic>
        <p:nvPicPr>
          <p:cNvPr id="73732" name="Picture 2" descr="C:\Program Files (x86)\Microsoft Office\MEDIA\CAGCAT10\j029298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781300"/>
            <a:ext cx="1843088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99762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Voortgang</a:t>
            </a:r>
            <a:r>
              <a:rPr lang="en-US" dirty="0" smtClean="0"/>
              <a:t> - </a:t>
            </a:r>
            <a:r>
              <a:rPr lang="en-US" dirty="0" err="1" smtClean="0"/>
              <a:t>groepsvoorlichting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Projectgroep</a:t>
            </a:r>
            <a:r>
              <a:rPr lang="en-US" dirty="0" smtClean="0"/>
              <a:t> </a:t>
            </a:r>
            <a:r>
              <a:rPr lang="en-US" dirty="0" err="1" smtClean="0"/>
              <a:t>onderdeel</a:t>
            </a:r>
            <a:r>
              <a:rPr lang="en-US" dirty="0" smtClean="0"/>
              <a:t> van project </a:t>
            </a:r>
            <a:r>
              <a:rPr lang="en-US" dirty="0" err="1" smtClean="0"/>
              <a:t>integrale</a:t>
            </a:r>
            <a:r>
              <a:rPr lang="en-US" dirty="0" smtClean="0"/>
              <a:t> </a:t>
            </a:r>
            <a:r>
              <a:rPr lang="en-US" dirty="0" err="1" smtClean="0"/>
              <a:t>zorg</a:t>
            </a:r>
            <a:r>
              <a:rPr lang="en-US" dirty="0" smtClean="0"/>
              <a:t> Leiden (INCAS II </a:t>
            </a:r>
            <a:r>
              <a:rPr lang="en-US" dirty="0" err="1" smtClean="0"/>
              <a:t>studie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GGD </a:t>
            </a:r>
            <a:r>
              <a:rPr lang="en-US" dirty="0" err="1" smtClean="0"/>
              <a:t>als</a:t>
            </a:r>
            <a:r>
              <a:rPr lang="en-US" dirty="0" smtClean="0"/>
              <a:t> partner door RVC-NZH</a:t>
            </a:r>
          </a:p>
          <a:p>
            <a:pPr>
              <a:defRPr/>
            </a:pPr>
            <a:r>
              <a:rPr lang="en-US" dirty="0" err="1" smtClean="0"/>
              <a:t>Uniforme</a:t>
            </a:r>
            <a:r>
              <a:rPr lang="en-US" dirty="0" smtClean="0"/>
              <a:t> </a:t>
            </a:r>
            <a:r>
              <a:rPr lang="en-US" dirty="0" err="1" smtClean="0"/>
              <a:t>voorlichting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de </a:t>
            </a:r>
            <a:r>
              <a:rPr lang="en-US" dirty="0" err="1" smtClean="0"/>
              <a:t>gehele</a:t>
            </a:r>
            <a:r>
              <a:rPr lang="en-US" dirty="0" smtClean="0"/>
              <a:t> </a:t>
            </a:r>
            <a:r>
              <a:rPr lang="en-US" dirty="0" err="1" smtClean="0"/>
              <a:t>regio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4 </a:t>
            </a:r>
            <a:r>
              <a:rPr lang="en-US" dirty="0" err="1" smtClean="0"/>
              <a:t>avonden</a:t>
            </a:r>
            <a:r>
              <a:rPr lang="en-US" dirty="0" smtClean="0"/>
              <a:t>, </a:t>
            </a:r>
            <a:r>
              <a:rPr lang="en-US" dirty="0" err="1" smtClean="0"/>
              <a:t>dicht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de </a:t>
            </a:r>
            <a:r>
              <a:rPr lang="en-US" dirty="0" err="1" smtClean="0"/>
              <a:t>zwangere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Hangt</a:t>
            </a:r>
            <a:r>
              <a:rPr lang="en-US" dirty="0" smtClean="0"/>
              <a:t> </a:t>
            </a:r>
            <a:r>
              <a:rPr lang="en-US" dirty="0" err="1" smtClean="0"/>
              <a:t>samen</a:t>
            </a:r>
            <a:r>
              <a:rPr lang="en-US" dirty="0" smtClean="0"/>
              <a:t> met </a:t>
            </a:r>
            <a:r>
              <a:rPr lang="en-US" dirty="0" err="1" smtClean="0"/>
              <a:t>basiszorgpad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Minder </a:t>
            </a:r>
            <a:r>
              <a:rPr lang="en-US" dirty="0" err="1" smtClean="0"/>
              <a:t>consulten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Betere</a:t>
            </a:r>
            <a:r>
              <a:rPr lang="en-US" dirty="0" smtClean="0"/>
              <a:t> </a:t>
            </a:r>
            <a:r>
              <a:rPr lang="en-US" dirty="0" err="1" smtClean="0"/>
              <a:t>voorlichting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884541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Voortgang</a:t>
            </a:r>
            <a:r>
              <a:rPr lang="en-US" dirty="0"/>
              <a:t> - </a:t>
            </a:r>
            <a:r>
              <a:rPr lang="en-US" dirty="0" err="1"/>
              <a:t>groepsvoorlichting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5000 </a:t>
            </a:r>
            <a:r>
              <a:rPr lang="en-US" dirty="0" err="1" smtClean="0"/>
              <a:t>zwangeren</a:t>
            </a:r>
            <a:r>
              <a:rPr lang="en-US" dirty="0" smtClean="0"/>
              <a:t> per </a:t>
            </a:r>
            <a:r>
              <a:rPr lang="en-US" dirty="0" err="1" smtClean="0"/>
              <a:t>jaar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Onderwerpen</a:t>
            </a:r>
            <a:r>
              <a:rPr lang="en-US" dirty="0" smtClean="0"/>
              <a:t>:</a:t>
            </a:r>
          </a:p>
          <a:p>
            <a:pPr lvl="1">
              <a:defRPr/>
            </a:pPr>
            <a:r>
              <a:rPr lang="en-US" dirty="0" err="1" smtClean="0"/>
              <a:t>Ouderschap</a:t>
            </a:r>
            <a:r>
              <a:rPr lang="en-US" dirty="0" smtClean="0"/>
              <a:t> (150 x per </a:t>
            </a:r>
            <a:r>
              <a:rPr lang="en-US" dirty="0" err="1" smtClean="0"/>
              <a:t>jaar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err="1" smtClean="0"/>
              <a:t>Pijnbeleving</a:t>
            </a:r>
            <a:r>
              <a:rPr lang="en-US" dirty="0" smtClean="0"/>
              <a:t> (56 x per </a:t>
            </a:r>
            <a:r>
              <a:rPr lang="en-US" dirty="0" err="1" smtClean="0"/>
              <a:t>jaar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err="1" smtClean="0"/>
              <a:t>Bevalling</a:t>
            </a:r>
            <a:r>
              <a:rPr lang="en-US" dirty="0" smtClean="0"/>
              <a:t> (150 x per </a:t>
            </a:r>
            <a:r>
              <a:rPr lang="en-US" dirty="0" err="1" smtClean="0"/>
              <a:t>jaar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err="1" smtClean="0"/>
              <a:t>Borstvoeding</a:t>
            </a:r>
            <a:r>
              <a:rPr lang="en-US" dirty="0" smtClean="0"/>
              <a:t> (150 x per </a:t>
            </a:r>
            <a:r>
              <a:rPr lang="en-US" dirty="0" err="1" smtClean="0"/>
              <a:t>jaar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err="1" smtClean="0"/>
              <a:t>Inhoud</a:t>
            </a:r>
            <a:r>
              <a:rPr lang="en-US" dirty="0" smtClean="0"/>
              <a:t> = </a:t>
            </a:r>
            <a:r>
              <a:rPr lang="en-US" dirty="0" err="1" smtClean="0"/>
              <a:t>geschreven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bestaan</a:t>
            </a:r>
            <a:r>
              <a:rPr lang="en-US" dirty="0" smtClean="0"/>
              <a:t> </a:t>
            </a:r>
            <a:r>
              <a:rPr lang="en-US" dirty="0" err="1" smtClean="0"/>
              <a:t>naast</a:t>
            </a:r>
            <a:r>
              <a:rPr lang="en-US" dirty="0" smtClean="0"/>
              <a:t> </a:t>
            </a:r>
            <a:r>
              <a:rPr lang="en-US" dirty="0" err="1" smtClean="0"/>
              <a:t>CenteringPregnancy</a:t>
            </a:r>
            <a:endParaRPr lang="en-US" dirty="0" smtClean="0"/>
          </a:p>
          <a:p>
            <a:pPr>
              <a:defRPr/>
            </a:pPr>
            <a:endParaRPr lang="nl-NL" dirty="0"/>
          </a:p>
        </p:txBody>
      </p:sp>
      <p:pic>
        <p:nvPicPr>
          <p:cNvPr id="76804" name="Picture 2" descr="C:\Users\epkabel\AppData\Local\Microsoft\Windows\Temporary Internet Files\Content.IE5\D8UKG9VU\team-297536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0275" y="2781300"/>
            <a:ext cx="28416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09477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Voortgang</a:t>
            </a:r>
            <a:r>
              <a:rPr lang="en-US" dirty="0" smtClean="0"/>
              <a:t> - </a:t>
            </a:r>
            <a:r>
              <a:rPr lang="en-US" dirty="0" err="1" smtClean="0"/>
              <a:t>groepsvoorlichting</a:t>
            </a:r>
            <a:endParaRPr lang="nl-NL" dirty="0"/>
          </a:p>
        </p:txBody>
      </p:sp>
      <p:pic>
        <p:nvPicPr>
          <p:cNvPr id="77827" name="Tijdelijke aanduiding voor inhoud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8313" y="1268413"/>
            <a:ext cx="8229600" cy="4187825"/>
          </a:xfrm>
        </p:spPr>
      </p:pic>
    </p:spTree>
    <p:extLst>
      <p:ext uri="{BB962C8B-B14F-4D97-AF65-F5344CB8AC3E}">
        <p14:creationId xmlns:p14="http://schemas.microsoft.com/office/powerpoint/2010/main" xmlns="" val="4044827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Voortgang</a:t>
            </a:r>
            <a:r>
              <a:rPr lang="en-US" dirty="0" smtClean="0"/>
              <a:t> - </a:t>
            </a:r>
            <a:r>
              <a:rPr lang="en-US" dirty="0" err="1" smtClean="0"/>
              <a:t>groepsvoorlichting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Implementatie</a:t>
            </a:r>
            <a:r>
              <a:rPr lang="en-US" dirty="0" smtClean="0"/>
              <a:t>:</a:t>
            </a:r>
          </a:p>
          <a:p>
            <a:pPr lvl="1">
              <a:defRPr/>
            </a:pPr>
            <a:r>
              <a:rPr lang="en-US" dirty="0" smtClean="0"/>
              <a:t>VSV Leiden = </a:t>
            </a:r>
            <a:r>
              <a:rPr lang="en-US" dirty="0" err="1" smtClean="0"/>
              <a:t>akkoord</a:t>
            </a:r>
            <a:r>
              <a:rPr lang="en-US" dirty="0" smtClean="0"/>
              <a:t> (</a:t>
            </a:r>
            <a:r>
              <a:rPr lang="en-US" dirty="0" err="1" smtClean="0"/>
              <a:t>gestemd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err="1" smtClean="0"/>
              <a:t>Stuurgroep</a:t>
            </a:r>
            <a:r>
              <a:rPr lang="en-US" dirty="0" smtClean="0"/>
              <a:t> RVC-NZH </a:t>
            </a:r>
            <a:r>
              <a:rPr lang="en-US" dirty="0" err="1" smtClean="0"/>
              <a:t>uit</a:t>
            </a:r>
            <a:r>
              <a:rPr lang="en-US" dirty="0" smtClean="0"/>
              <a:t> </a:t>
            </a:r>
            <a:r>
              <a:rPr lang="en-US" dirty="0" err="1" smtClean="0"/>
              <a:t>zorgen</a:t>
            </a:r>
            <a:r>
              <a:rPr lang="en-US" dirty="0" smtClean="0"/>
              <a:t> begin 2015</a:t>
            </a:r>
          </a:p>
          <a:p>
            <a:pPr lvl="1">
              <a:defRPr/>
            </a:pPr>
            <a:r>
              <a:rPr lang="en-US" dirty="0" err="1" smtClean="0"/>
              <a:t>Inhoud</a:t>
            </a:r>
            <a:r>
              <a:rPr lang="en-US" dirty="0" smtClean="0"/>
              <a:t> = </a:t>
            </a:r>
            <a:r>
              <a:rPr lang="en-US" dirty="0" err="1" smtClean="0"/>
              <a:t>klaar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Basiszorgpad</a:t>
            </a:r>
            <a:r>
              <a:rPr lang="en-US" dirty="0" smtClean="0"/>
              <a:t> = </a:t>
            </a:r>
            <a:r>
              <a:rPr lang="en-US" dirty="0" err="1" smtClean="0"/>
              <a:t>klaar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En nu?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-&gt; </a:t>
            </a:r>
            <a:r>
              <a:rPr lang="en-US" dirty="0" err="1" smtClean="0"/>
              <a:t>vanuit</a:t>
            </a:r>
            <a:r>
              <a:rPr lang="en-US" dirty="0" smtClean="0"/>
              <a:t> RVC-NZH </a:t>
            </a:r>
            <a:r>
              <a:rPr lang="en-US" dirty="0" err="1" smtClean="0"/>
              <a:t>implementatiedeskundige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714571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Den Haag</a:t>
            </a:r>
            <a:endParaRPr lang="nl-NL" dirty="0"/>
          </a:p>
        </p:txBody>
      </p:sp>
      <p:sp>
        <p:nvSpPr>
          <p:cNvPr id="8192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Integrale</a:t>
            </a:r>
            <a:r>
              <a:rPr lang="en-US" dirty="0" smtClean="0"/>
              <a:t> </a:t>
            </a:r>
            <a:r>
              <a:rPr lang="en-US" dirty="0" err="1" smtClean="0"/>
              <a:t>samenwerking</a:t>
            </a:r>
            <a:r>
              <a:rPr lang="en-US" dirty="0" smtClean="0"/>
              <a:t> </a:t>
            </a:r>
            <a:r>
              <a:rPr lang="en-US" dirty="0" err="1" smtClean="0"/>
              <a:t>verbeteren</a:t>
            </a:r>
            <a:r>
              <a:rPr lang="en-US" dirty="0" smtClean="0"/>
              <a:t> -&gt; HAPG</a:t>
            </a:r>
          </a:p>
          <a:p>
            <a:r>
              <a:rPr lang="en-US" dirty="0" smtClean="0"/>
              <a:t>Project </a:t>
            </a:r>
            <a:r>
              <a:rPr lang="en-US" dirty="0" err="1" smtClean="0"/>
              <a:t>integrale</a:t>
            </a:r>
            <a:r>
              <a:rPr lang="en-US" dirty="0" smtClean="0"/>
              <a:t> intake -&gt; interviews</a:t>
            </a:r>
          </a:p>
          <a:p>
            <a:pPr lvl="1"/>
            <a:r>
              <a:rPr lang="en-US" dirty="0" smtClean="0"/>
              <a:t>HAGA + MCH</a:t>
            </a:r>
          </a:p>
          <a:p>
            <a:r>
              <a:rPr lang="en-US" dirty="0" err="1" smtClean="0"/>
              <a:t>Paraplu</a:t>
            </a:r>
            <a:r>
              <a:rPr lang="en-US" dirty="0" smtClean="0"/>
              <a:t> voor de </a:t>
            </a:r>
            <a:r>
              <a:rPr lang="en-US" dirty="0" err="1" smtClean="0"/>
              <a:t>gehele</a:t>
            </a:r>
            <a:r>
              <a:rPr lang="en-US" dirty="0" smtClean="0"/>
              <a:t> </a:t>
            </a:r>
            <a:r>
              <a:rPr lang="en-US" dirty="0" err="1" smtClean="0"/>
              <a:t>regio</a:t>
            </a:r>
            <a:endParaRPr lang="en-US" dirty="0" smtClean="0"/>
          </a:p>
          <a:p>
            <a:pPr lvl="1"/>
            <a:r>
              <a:rPr lang="en-US" dirty="0" err="1" smtClean="0"/>
              <a:t>Vragen</a:t>
            </a:r>
            <a:r>
              <a:rPr lang="en-US" dirty="0" smtClean="0"/>
              <a:t> over </a:t>
            </a:r>
            <a:r>
              <a:rPr lang="en-US" dirty="0" err="1" smtClean="0"/>
              <a:t>buiten</a:t>
            </a:r>
            <a:r>
              <a:rPr lang="en-US" dirty="0" smtClean="0"/>
              <a:t> de </a:t>
            </a:r>
            <a:r>
              <a:rPr lang="en-US" dirty="0" err="1" smtClean="0"/>
              <a:t>regio</a:t>
            </a:r>
            <a:endParaRPr lang="en-US" dirty="0" smtClean="0"/>
          </a:p>
          <a:p>
            <a:pPr lvl="1"/>
            <a:r>
              <a:rPr lang="en-US" dirty="0" smtClean="0"/>
              <a:t>DVP: </a:t>
            </a:r>
            <a:r>
              <a:rPr lang="en-US" dirty="0" err="1" smtClean="0"/>
              <a:t>voorlichtingspresentatie</a:t>
            </a:r>
            <a:endParaRPr lang="en-US" dirty="0" smtClean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xmlns="" val="3766143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Clientparticipatie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Klankbordgroep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Grotere</a:t>
            </a:r>
            <a:r>
              <a:rPr lang="en-US" dirty="0" smtClean="0"/>
              <a:t> </a:t>
            </a:r>
            <a:r>
              <a:rPr lang="en-US" dirty="0" err="1" smtClean="0"/>
              <a:t>groep</a:t>
            </a:r>
            <a:r>
              <a:rPr lang="en-US" dirty="0" smtClean="0"/>
              <a:t> (ex)</a:t>
            </a:r>
            <a:r>
              <a:rPr lang="en-US" dirty="0" err="1" smtClean="0"/>
              <a:t>zwangeren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defRPr/>
            </a:pPr>
            <a:r>
              <a:rPr lang="en-US" dirty="0" err="1" smtClean="0"/>
              <a:t>Focusgroep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5 (ex)</a:t>
            </a:r>
            <a:r>
              <a:rPr lang="en-US" dirty="0" err="1" smtClean="0"/>
              <a:t>zwangeren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Interviews</a:t>
            </a:r>
            <a:br>
              <a:rPr lang="en-US" dirty="0" smtClean="0"/>
            </a:br>
            <a:endParaRPr lang="en-US" dirty="0" smtClean="0"/>
          </a:p>
          <a:p>
            <a:pPr>
              <a:defRPr/>
            </a:pPr>
            <a:r>
              <a:rPr lang="en-US" dirty="0" err="1" smtClean="0"/>
              <a:t>Werkgroepleden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23410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Clientparticipatie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Algemeen</a:t>
            </a:r>
            <a:r>
              <a:rPr lang="en-US" dirty="0" smtClean="0"/>
              <a:t> format ‘</a:t>
            </a:r>
            <a:r>
              <a:rPr lang="en-US" dirty="0" err="1" smtClean="0"/>
              <a:t>publicieren</a:t>
            </a:r>
            <a:r>
              <a:rPr lang="en-US" dirty="0" smtClean="0"/>
              <a:t>’</a:t>
            </a:r>
          </a:p>
          <a:p>
            <a:pPr>
              <a:defRPr/>
            </a:pPr>
            <a:r>
              <a:rPr lang="en-US" dirty="0" err="1" smtClean="0"/>
              <a:t>Bruikbaar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regio’s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Aanleiding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Opzet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Implementatie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Evaluatie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869552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Evaluatie</a:t>
            </a:r>
            <a:r>
              <a:rPr lang="en-US" dirty="0" smtClean="0"/>
              <a:t> - </a:t>
            </a:r>
            <a:r>
              <a:rPr lang="en-US" dirty="0" err="1" smtClean="0"/>
              <a:t>clientevaluatie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Evaluatie</a:t>
            </a:r>
            <a:r>
              <a:rPr lang="en-US" dirty="0" smtClean="0"/>
              <a:t> van de </a:t>
            </a:r>
            <a:r>
              <a:rPr lang="en-US" dirty="0" err="1" smtClean="0"/>
              <a:t>zorgpraktijk</a:t>
            </a:r>
            <a:endParaRPr lang="en-US" dirty="0" smtClean="0"/>
          </a:p>
          <a:p>
            <a:pPr lvl="1">
              <a:defRPr/>
            </a:pP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vragenlijst</a:t>
            </a:r>
            <a:r>
              <a:rPr lang="en-US" dirty="0"/>
              <a:t> </a:t>
            </a:r>
            <a:r>
              <a:rPr lang="en-US" dirty="0" err="1"/>
              <a:t>implementeren</a:t>
            </a:r>
            <a:r>
              <a:rPr lang="en-US" dirty="0"/>
              <a:t> =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haalbaar</a:t>
            </a:r>
            <a:r>
              <a:rPr lang="en-US" dirty="0"/>
              <a:t> </a:t>
            </a:r>
          </a:p>
          <a:p>
            <a:pPr lvl="1">
              <a:defRPr/>
            </a:pPr>
            <a:r>
              <a:rPr lang="en-US" dirty="0" smtClean="0"/>
              <a:t>Met </a:t>
            </a:r>
            <a:r>
              <a:rPr lang="en-US" dirty="0" err="1" smtClean="0"/>
              <a:t>behulp</a:t>
            </a:r>
            <a:r>
              <a:rPr lang="en-US" dirty="0" smtClean="0"/>
              <a:t> van </a:t>
            </a:r>
            <a:r>
              <a:rPr lang="en-US" dirty="0" err="1" smtClean="0"/>
              <a:t>vragenlijst</a:t>
            </a:r>
            <a:r>
              <a:rPr lang="en-US" dirty="0" smtClean="0"/>
              <a:t> CONNECT-IN </a:t>
            </a:r>
            <a:r>
              <a:rPr lang="en-US" dirty="0" err="1" smtClean="0"/>
              <a:t>studie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Lady-X </a:t>
            </a:r>
            <a:r>
              <a:rPr lang="en-US" dirty="0" err="1" smtClean="0"/>
              <a:t>vragenlijst</a:t>
            </a:r>
            <a:endParaRPr lang="en-US" dirty="0" smtClean="0"/>
          </a:p>
          <a:p>
            <a:pPr lvl="2">
              <a:defRPr/>
            </a:pPr>
            <a:r>
              <a:rPr lang="en-US" dirty="0" err="1" smtClean="0"/>
              <a:t>Gehele</a:t>
            </a:r>
            <a:r>
              <a:rPr lang="en-US" dirty="0" smtClean="0"/>
              <a:t> </a:t>
            </a:r>
            <a:r>
              <a:rPr lang="en-US" dirty="0" err="1" smtClean="0"/>
              <a:t>regio</a:t>
            </a:r>
            <a:r>
              <a:rPr lang="en-US" dirty="0" smtClean="0"/>
              <a:t> </a:t>
            </a:r>
            <a:r>
              <a:rPr lang="en-US" dirty="0" err="1" smtClean="0"/>
              <a:t>Noordelijk</a:t>
            </a:r>
            <a:r>
              <a:rPr lang="en-US" dirty="0" smtClean="0"/>
              <a:t> </a:t>
            </a:r>
            <a:r>
              <a:rPr lang="en-US" dirty="0" err="1" smtClean="0"/>
              <a:t>Zuid</a:t>
            </a:r>
            <a:r>
              <a:rPr lang="en-US" dirty="0" smtClean="0"/>
              <a:t>-Holland</a:t>
            </a:r>
          </a:p>
          <a:p>
            <a:pPr lvl="2">
              <a:defRPr/>
            </a:pPr>
            <a:r>
              <a:rPr lang="en-US" dirty="0" err="1" smtClean="0"/>
              <a:t>Controleperiode</a:t>
            </a:r>
            <a:r>
              <a:rPr lang="en-US" dirty="0" smtClean="0"/>
              <a:t> (</a:t>
            </a:r>
            <a:r>
              <a:rPr lang="en-US" dirty="0" err="1" smtClean="0"/>
              <a:t>dus</a:t>
            </a:r>
            <a:r>
              <a:rPr lang="en-US" dirty="0" smtClean="0"/>
              <a:t> </a:t>
            </a:r>
            <a:r>
              <a:rPr lang="en-US" dirty="0" err="1" smtClean="0"/>
              <a:t>normale</a:t>
            </a:r>
            <a:r>
              <a:rPr lang="en-US" dirty="0" smtClean="0"/>
              <a:t> </a:t>
            </a:r>
            <a:r>
              <a:rPr lang="en-US" dirty="0" err="1" smtClean="0"/>
              <a:t>reguliere</a:t>
            </a:r>
            <a:r>
              <a:rPr lang="en-US" dirty="0" smtClean="0"/>
              <a:t> </a:t>
            </a:r>
            <a:r>
              <a:rPr lang="en-US" dirty="0" err="1" smtClean="0"/>
              <a:t>zorg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err="1" smtClean="0"/>
              <a:t>Wetenschapsstudent</a:t>
            </a:r>
            <a:endParaRPr lang="en-US" dirty="0" smtClean="0"/>
          </a:p>
          <a:p>
            <a:pPr lvl="1"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148864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35280" cy="1143000"/>
          </a:xfrm>
        </p:spPr>
        <p:txBody>
          <a:bodyPr/>
          <a:lstStyle/>
          <a:p>
            <a:r>
              <a:rPr lang="en-US" dirty="0" err="1" smtClean="0"/>
              <a:t>Gefeliciteerd</a:t>
            </a:r>
            <a:r>
              <a:rPr lang="en-US" dirty="0" smtClean="0"/>
              <a:t>!</a:t>
            </a:r>
            <a:br>
              <a:rPr lang="en-US" dirty="0" smtClean="0"/>
            </a:br>
            <a:r>
              <a:rPr lang="en-US" sz="2500" dirty="0" smtClean="0"/>
              <a:t>Met </a:t>
            </a:r>
            <a:r>
              <a:rPr lang="en-US" sz="2500" dirty="0" err="1" smtClean="0"/>
              <a:t>één</a:t>
            </a:r>
            <a:r>
              <a:rPr lang="en-US" sz="2500" dirty="0" smtClean="0"/>
              <a:t> VSV MCH – </a:t>
            </a:r>
            <a:r>
              <a:rPr lang="en-US" sz="2500" dirty="0" err="1" smtClean="0"/>
              <a:t>Bronovo</a:t>
            </a:r>
            <a:r>
              <a:rPr lang="en-US" sz="2500" dirty="0" smtClean="0"/>
              <a:t>!</a:t>
            </a:r>
            <a:endParaRPr lang="nl-NL" sz="25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571775"/>
            <a:ext cx="8229600" cy="452596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7170" name="Picture 2" descr="C:\Users\epkabel\AppData\Local\Microsoft\Windows\Temporary Internet Files\Content.IE5\6KMNGY28\FTuPZgmsB2C9tfGx2DL2EshPrGA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725" y="1844824"/>
            <a:ext cx="7620000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60651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Evaluatie</a:t>
            </a:r>
            <a:r>
              <a:rPr lang="en-US" dirty="0" smtClean="0"/>
              <a:t> - </a:t>
            </a:r>
            <a:r>
              <a:rPr lang="en-US" dirty="0" err="1" smtClean="0"/>
              <a:t>hulpverleners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Via de CONNECT-IN </a:t>
            </a:r>
            <a:r>
              <a:rPr lang="en-US" dirty="0" err="1" smtClean="0"/>
              <a:t>studie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Vragenlijst</a:t>
            </a:r>
            <a:r>
              <a:rPr lang="en-US" dirty="0" smtClean="0"/>
              <a:t> </a:t>
            </a:r>
            <a:r>
              <a:rPr lang="en-US" dirty="0" err="1" smtClean="0"/>
              <a:t>afgenomen</a:t>
            </a:r>
            <a:r>
              <a:rPr lang="en-US" dirty="0" smtClean="0"/>
              <a:t> </a:t>
            </a:r>
            <a:r>
              <a:rPr lang="en-US" dirty="0" err="1" smtClean="0"/>
              <a:t>tijdens</a:t>
            </a:r>
            <a:r>
              <a:rPr lang="en-US" dirty="0" smtClean="0"/>
              <a:t> </a:t>
            </a:r>
            <a:r>
              <a:rPr lang="en-US" dirty="0" err="1" smtClean="0"/>
              <a:t>controleperiode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1e &amp; 2e </a:t>
            </a:r>
            <a:r>
              <a:rPr lang="en-US" dirty="0" err="1" smtClean="0"/>
              <a:t>lijn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werkdrukverhoging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Verdeeld</a:t>
            </a:r>
            <a:r>
              <a:rPr lang="en-US" dirty="0" smtClean="0"/>
              <a:t> over de </a:t>
            </a:r>
            <a:r>
              <a:rPr lang="en-US" dirty="0" err="1" smtClean="0"/>
              <a:t>gehele</a:t>
            </a:r>
            <a:r>
              <a:rPr lang="en-US" dirty="0" smtClean="0"/>
              <a:t> </a:t>
            </a:r>
            <a:r>
              <a:rPr lang="en-US" dirty="0" err="1" smtClean="0"/>
              <a:t>regio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7365231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Evaluatie</a:t>
            </a:r>
            <a:r>
              <a:rPr lang="en-US" dirty="0" smtClean="0"/>
              <a:t> – </a:t>
            </a:r>
            <a:r>
              <a:rPr lang="en-US" dirty="0" err="1" smtClean="0"/>
              <a:t>kennisinfrastructuur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 err="1" smtClean="0"/>
              <a:t>Middels</a:t>
            </a:r>
            <a:r>
              <a:rPr lang="en-US" dirty="0" smtClean="0"/>
              <a:t> de VSV-checklist</a:t>
            </a:r>
          </a:p>
          <a:p>
            <a:pPr>
              <a:defRPr/>
            </a:pPr>
            <a:r>
              <a:rPr lang="en-US" dirty="0" smtClean="0"/>
              <a:t>Direct </a:t>
            </a:r>
            <a:r>
              <a:rPr lang="en-US" dirty="0" err="1" smtClean="0"/>
              <a:t>bij</a:t>
            </a:r>
            <a:r>
              <a:rPr lang="en-US" dirty="0" smtClean="0"/>
              <a:t> start RVC-NZH 0-meting </a:t>
            </a:r>
            <a:r>
              <a:rPr lang="en-US" dirty="0" err="1" smtClean="0"/>
              <a:t>afgenomen</a:t>
            </a:r>
            <a:endParaRPr lang="en-US" dirty="0" smtClean="0"/>
          </a:p>
          <a:p>
            <a:pPr>
              <a:defRPr/>
            </a:pPr>
            <a:r>
              <a:rPr lang="en-US" dirty="0" err="1"/>
              <a:t>O</a:t>
            </a:r>
            <a:r>
              <a:rPr lang="en-US" dirty="0" err="1" smtClean="0"/>
              <a:t>pnieuw</a:t>
            </a:r>
            <a:r>
              <a:rPr lang="en-US" dirty="0" smtClean="0"/>
              <a:t> </a:t>
            </a:r>
            <a:r>
              <a:rPr lang="en-US" dirty="0" err="1" smtClean="0"/>
              <a:t>meten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82553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Evaluatie</a:t>
            </a:r>
            <a:r>
              <a:rPr lang="en-US" dirty="0" smtClean="0"/>
              <a:t> PRN</a:t>
            </a:r>
            <a:endParaRPr lang="nl-NL" dirty="0"/>
          </a:p>
        </p:txBody>
      </p:sp>
      <p:pic>
        <p:nvPicPr>
          <p:cNvPr id="92163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9388" y="2055813"/>
            <a:ext cx="8856662" cy="2538412"/>
          </a:xfrm>
        </p:spPr>
      </p:pic>
    </p:spTree>
    <p:extLst>
      <p:ext uri="{BB962C8B-B14F-4D97-AF65-F5344CB8AC3E}">
        <p14:creationId xmlns:p14="http://schemas.microsoft.com/office/powerpoint/2010/main" xmlns="" val="132534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ubtitle 1"/>
          <p:cNvSpPr>
            <a:spLocks noGrp="1"/>
          </p:cNvSpPr>
          <p:nvPr>
            <p:ph type="subTitle" idx="1"/>
          </p:nvPr>
        </p:nvSpPr>
        <p:spPr>
          <a:xfrm>
            <a:off x="539750" y="3284538"/>
            <a:ext cx="7848600" cy="1752600"/>
          </a:xfrm>
        </p:spPr>
        <p:txBody>
          <a:bodyPr/>
          <a:lstStyle/>
          <a:p>
            <a:r>
              <a:rPr lang="nl-NL" altLang="nl-NL" sz="4000" smtClean="0">
                <a:solidFill>
                  <a:schemeClr val="tx1"/>
                </a:solidFill>
              </a:rPr>
              <a:t>Perinatale uitkomsten in de regio Noordelijk Zuid-Holland</a:t>
            </a:r>
            <a:br>
              <a:rPr lang="nl-NL" altLang="nl-NL" sz="4000" smtClean="0">
                <a:solidFill>
                  <a:schemeClr val="tx1"/>
                </a:solidFill>
              </a:rPr>
            </a:br>
            <a:r>
              <a:rPr lang="nl-NL" altLang="nl-NL" smtClean="0">
                <a:solidFill>
                  <a:schemeClr val="tx1"/>
                </a:solidFill>
              </a:rPr>
              <a:t>Gebaseerd op gegevens uit PRN </a:t>
            </a:r>
          </a:p>
          <a:p>
            <a:endParaRPr lang="nl-NL" altLang="nl-NL" sz="1600" smtClean="0">
              <a:solidFill>
                <a:schemeClr val="tx1"/>
              </a:solidFill>
            </a:endParaRPr>
          </a:p>
          <a:p>
            <a:r>
              <a:rPr lang="nl-NL" altLang="nl-NL" smtClean="0">
                <a:solidFill>
                  <a:schemeClr val="tx1"/>
                </a:solidFill>
              </a:rPr>
              <a:t>Karin van der Pal-de Bruin, TNO</a:t>
            </a:r>
          </a:p>
        </p:txBody>
      </p:sp>
    </p:spTree>
    <p:extLst>
      <p:ext uri="{BB962C8B-B14F-4D97-AF65-F5344CB8AC3E}">
        <p14:creationId xmlns:p14="http://schemas.microsoft.com/office/powerpoint/2010/main" xmlns="" val="121174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Consortium overleg PRN</a:t>
            </a:r>
          </a:p>
        </p:txBody>
      </p:sp>
      <p:sp>
        <p:nvSpPr>
          <p:cNvPr id="9421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smtClean="0"/>
              <a:t>Gezamenlijk overleg met alle consortia over gebruik en rapportage PRN data</a:t>
            </a:r>
          </a:p>
          <a:p>
            <a:r>
              <a:rPr lang="nl-NL" altLang="nl-NL" smtClean="0"/>
              <a:t>Vaststellen regiogrenzen voor PRN-data</a:t>
            </a:r>
          </a:p>
          <a:p>
            <a:r>
              <a:rPr lang="nl-NL" altLang="nl-NL" smtClean="0"/>
              <a:t>Vaststellen indeling op VSV-niveau</a:t>
            </a:r>
          </a:p>
          <a:p>
            <a:r>
              <a:rPr lang="nl-NL" altLang="nl-NL" smtClean="0"/>
              <a:t>Standaardrapportage perinatale uitkomsten voor elke regio</a:t>
            </a:r>
          </a:p>
          <a:p>
            <a:r>
              <a:rPr lang="nl-NL" altLang="nl-NL" smtClean="0"/>
              <a:t>Eigen aanvullende rapportage</a:t>
            </a:r>
          </a:p>
          <a:p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xmlns="" val="85555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nl-NL" dirty="0"/>
              <a:t>Standaardrapportage </a:t>
            </a:r>
            <a:r>
              <a:rPr lang="nl-NL" dirty="0" smtClean="0"/>
              <a:t>PRN</a:t>
            </a:r>
            <a:br>
              <a:rPr lang="nl-NL" dirty="0" smtClean="0"/>
            </a:br>
            <a:r>
              <a:rPr lang="nl-NL" dirty="0" smtClean="0"/>
              <a:t> </a:t>
            </a:r>
            <a:r>
              <a:rPr lang="nl-NL" dirty="0"/>
              <a:t>2011-2012</a:t>
            </a:r>
          </a:p>
        </p:txBody>
      </p:sp>
      <p:pic>
        <p:nvPicPr>
          <p:cNvPr id="962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0825" y="1557338"/>
            <a:ext cx="7075488" cy="52181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4904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Interventies tijdens de </a:t>
            </a:r>
            <a:r>
              <a:rPr lang="nl-NL" dirty="0" smtClean="0"/>
              <a:t>baring</a:t>
            </a:r>
            <a:br>
              <a:rPr lang="nl-NL" dirty="0" smtClean="0"/>
            </a:br>
            <a:r>
              <a:rPr lang="nl-NL" dirty="0" smtClean="0"/>
              <a:t>2011-2012</a:t>
            </a:r>
            <a:endParaRPr lang="nl-NL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Wijze baring:</a:t>
            </a:r>
          </a:p>
          <a:p>
            <a:pPr lvl="1">
              <a:defRPr/>
            </a:pPr>
            <a:r>
              <a:rPr lang="nl-NL" dirty="0" smtClean="0"/>
              <a:t>Spontaan		73,4%</a:t>
            </a:r>
          </a:p>
          <a:p>
            <a:pPr lvl="1">
              <a:defRPr/>
            </a:pPr>
            <a:r>
              <a:rPr lang="nl-NL" dirty="0" smtClean="0"/>
              <a:t>Kunstverlossing	10,6%</a:t>
            </a:r>
          </a:p>
          <a:p>
            <a:pPr lvl="1">
              <a:defRPr/>
            </a:pPr>
            <a:r>
              <a:rPr lang="nl-NL" dirty="0" smtClean="0"/>
              <a:t>Primaire sectio	6,7%</a:t>
            </a:r>
          </a:p>
          <a:p>
            <a:pPr lvl="1">
              <a:defRPr/>
            </a:pPr>
            <a:r>
              <a:rPr lang="nl-NL" dirty="0" smtClean="0"/>
              <a:t>Secundaire sectio	8,9%</a:t>
            </a:r>
          </a:p>
          <a:p>
            <a:pPr>
              <a:defRPr/>
            </a:pPr>
            <a:r>
              <a:rPr lang="nl-NL" dirty="0" smtClean="0"/>
              <a:t>Inleiding 21,5%</a:t>
            </a:r>
          </a:p>
          <a:p>
            <a:pPr>
              <a:defRPr/>
            </a:pPr>
            <a:r>
              <a:rPr lang="nl-NL" dirty="0" smtClean="0"/>
              <a:t>Pijnbestrijding, epiduraal 14,2%</a:t>
            </a:r>
          </a:p>
          <a:p>
            <a:pPr>
              <a:defRPr/>
            </a:pPr>
            <a:r>
              <a:rPr lang="nl-NL" dirty="0" smtClean="0"/>
              <a:t>Primaire sectio bij stuitligging 55,7%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533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Perinatale uitkomsten, eenlingen</a:t>
            </a:r>
            <a:br>
              <a:rPr lang="nl-NL" dirty="0" smtClean="0"/>
            </a:br>
            <a:r>
              <a:rPr lang="nl-NL" dirty="0" smtClean="0"/>
              <a:t>2011-2012</a:t>
            </a:r>
            <a:endParaRPr lang="nl-NL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Zwangerschapsduur:</a:t>
            </a:r>
          </a:p>
          <a:p>
            <a:pPr lvl="1">
              <a:defRPr/>
            </a:pPr>
            <a:r>
              <a:rPr lang="nl-NL" dirty="0" smtClean="0"/>
              <a:t>22.0-&lt;32.0 weken	1,1%</a:t>
            </a:r>
          </a:p>
          <a:p>
            <a:pPr lvl="1">
              <a:defRPr/>
            </a:pPr>
            <a:r>
              <a:rPr lang="nl-NL" dirty="0" smtClean="0"/>
              <a:t>32.0-&lt;37.0 weken	4.6%</a:t>
            </a:r>
          </a:p>
          <a:p>
            <a:pPr lvl="1">
              <a:defRPr/>
            </a:pPr>
            <a:r>
              <a:rPr lang="nl-NL" dirty="0" smtClean="0"/>
              <a:t>37.0-&lt;42.0 weken	92,8%</a:t>
            </a:r>
          </a:p>
          <a:p>
            <a:pPr lvl="1">
              <a:defRPr/>
            </a:pPr>
            <a:r>
              <a:rPr lang="nl-NL" dirty="0" smtClean="0"/>
              <a:t>≥42 weken		1,6%</a:t>
            </a:r>
          </a:p>
          <a:p>
            <a:pPr lvl="1">
              <a:defRPr/>
            </a:pPr>
            <a:endParaRPr lang="nl-NL" dirty="0" smtClean="0"/>
          </a:p>
          <a:p>
            <a:pPr>
              <a:defRPr/>
            </a:pPr>
            <a:r>
              <a:rPr lang="nl-NL" dirty="0" err="1" smtClean="0"/>
              <a:t>Apgar</a:t>
            </a:r>
            <a:r>
              <a:rPr lang="nl-NL" dirty="0" smtClean="0"/>
              <a:t> score na 5 min &lt;7: 2,0%</a:t>
            </a:r>
          </a:p>
        </p:txBody>
      </p:sp>
    </p:spTree>
    <p:extLst>
      <p:ext uri="{BB962C8B-B14F-4D97-AF65-F5344CB8AC3E}">
        <p14:creationId xmlns:p14="http://schemas.microsoft.com/office/powerpoint/2010/main" xmlns="" val="40370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Perinatale uitkomsten, eenlingen</a:t>
            </a:r>
            <a:br>
              <a:rPr lang="nl-NL" dirty="0" smtClean="0"/>
            </a:br>
            <a:r>
              <a:rPr lang="nl-NL" dirty="0" smtClean="0"/>
              <a:t>2011-2012</a:t>
            </a:r>
            <a:endParaRPr lang="nl-NL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Groeivertraging:</a:t>
            </a:r>
          </a:p>
          <a:p>
            <a:pPr lvl="1">
              <a:defRPr/>
            </a:pPr>
            <a:r>
              <a:rPr lang="nl-NL" dirty="0" smtClean="0"/>
              <a:t>&lt;p2.3				1,75%</a:t>
            </a:r>
          </a:p>
          <a:p>
            <a:pPr lvl="1">
              <a:defRPr/>
            </a:pPr>
            <a:r>
              <a:rPr lang="nl-NL" dirty="0" smtClean="0"/>
              <a:t>&lt;p10				8,18%</a:t>
            </a:r>
          </a:p>
          <a:p>
            <a:pPr lvl="1">
              <a:defRPr/>
            </a:pPr>
            <a:r>
              <a:rPr lang="nl-NL" dirty="0"/>
              <a:t>≥</a:t>
            </a:r>
            <a:r>
              <a:rPr lang="nl-NL" dirty="0" smtClean="0"/>
              <a:t>p90				10,03%</a:t>
            </a:r>
          </a:p>
          <a:p>
            <a:pPr lvl="1">
              <a:defRPr/>
            </a:pPr>
            <a:endParaRPr lang="nl-NL" dirty="0"/>
          </a:p>
          <a:p>
            <a:pPr>
              <a:defRPr/>
            </a:pPr>
            <a:r>
              <a:rPr lang="nl-NL" dirty="0" smtClean="0"/>
              <a:t>Perinatale sterfte:</a:t>
            </a:r>
          </a:p>
          <a:p>
            <a:pPr lvl="1">
              <a:defRPr/>
            </a:pPr>
            <a:r>
              <a:rPr lang="nl-NL" dirty="0"/>
              <a:t>Foetaal				0,50%</a:t>
            </a:r>
          </a:p>
          <a:p>
            <a:pPr lvl="1">
              <a:defRPr/>
            </a:pPr>
            <a:r>
              <a:rPr lang="nl-NL" dirty="0"/>
              <a:t>1</a:t>
            </a:r>
            <a:r>
              <a:rPr lang="nl-NL" baseline="30000" dirty="0"/>
              <a:t>ste</a:t>
            </a:r>
            <a:r>
              <a:rPr lang="nl-NL" dirty="0"/>
              <a:t> 7 dagen neonataal	0,18%</a:t>
            </a:r>
          </a:p>
          <a:p>
            <a:pPr lvl="1">
              <a:defRPr/>
            </a:pPr>
            <a:r>
              <a:rPr lang="nl-NL" dirty="0"/>
              <a:t>Perinataal			0,69%</a:t>
            </a:r>
          </a:p>
          <a:p>
            <a:pPr lvl="1">
              <a:defRPr/>
            </a:pPr>
            <a:endParaRPr lang="nl-NL" dirty="0"/>
          </a:p>
          <a:p>
            <a:pPr>
              <a:defRPr/>
            </a:pPr>
            <a:endParaRPr lang="nl-NL" dirty="0" smtClean="0"/>
          </a:p>
          <a:p>
            <a:pPr marL="0" indent="0">
              <a:buFont typeface="Arial" charset="0"/>
              <a:buNone/>
              <a:defRPr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xmlns="" val="39205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Toekomst</a:t>
            </a:r>
            <a:endParaRPr lang="nl-NL" dirty="0"/>
          </a:p>
        </p:txBody>
      </p:sp>
      <p:sp>
        <p:nvSpPr>
          <p:cNvPr id="10342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Scholing</a:t>
            </a:r>
            <a:r>
              <a:rPr lang="en-US" dirty="0" smtClean="0"/>
              <a:t> privacy</a:t>
            </a:r>
          </a:p>
          <a:p>
            <a:r>
              <a:rPr lang="en-US" dirty="0" err="1" smtClean="0"/>
              <a:t>Verspreiding</a:t>
            </a:r>
            <a:r>
              <a:rPr lang="en-US" dirty="0" smtClean="0"/>
              <a:t> PRN workshop</a:t>
            </a:r>
          </a:p>
          <a:p>
            <a:r>
              <a:rPr lang="en-US" dirty="0" smtClean="0"/>
              <a:t>‘</a:t>
            </a:r>
            <a:r>
              <a:rPr lang="en-US" dirty="0" err="1" smtClean="0"/>
              <a:t>klein</a:t>
            </a:r>
            <a:r>
              <a:rPr lang="en-US" dirty="0" smtClean="0"/>
              <a:t> maar </a:t>
            </a:r>
            <a:r>
              <a:rPr lang="en-US" dirty="0" err="1" smtClean="0"/>
              <a:t>fijn</a:t>
            </a:r>
            <a:r>
              <a:rPr lang="en-US" dirty="0" smtClean="0"/>
              <a:t>’ </a:t>
            </a:r>
            <a:r>
              <a:rPr lang="en-US" dirty="0" err="1" smtClean="0"/>
              <a:t>projecten</a:t>
            </a:r>
            <a:endParaRPr lang="en-US" dirty="0" smtClean="0"/>
          </a:p>
          <a:p>
            <a:r>
              <a:rPr lang="en-US" dirty="0" err="1" smtClean="0"/>
              <a:t>Kraamzorg</a:t>
            </a:r>
            <a:endParaRPr lang="en-US" dirty="0" smtClean="0"/>
          </a:p>
          <a:p>
            <a:r>
              <a:rPr lang="en-US" dirty="0" err="1" smtClean="0"/>
              <a:t>Paraplu</a:t>
            </a:r>
            <a:r>
              <a:rPr lang="en-US" dirty="0" smtClean="0"/>
              <a:t> van de </a:t>
            </a:r>
            <a:r>
              <a:rPr lang="en-US" dirty="0" err="1" smtClean="0"/>
              <a:t>regio</a:t>
            </a:r>
            <a:endParaRPr lang="en-US" dirty="0" smtClean="0"/>
          </a:p>
          <a:p>
            <a:r>
              <a:rPr lang="en-US" dirty="0" err="1" smtClean="0"/>
              <a:t>Evaluatie</a:t>
            </a:r>
            <a:r>
              <a:rPr lang="en-US" dirty="0" smtClean="0"/>
              <a:t> &amp; </a:t>
            </a:r>
            <a:r>
              <a:rPr lang="en-US" dirty="0" err="1" smtClean="0"/>
              <a:t>verankering</a:t>
            </a:r>
            <a:endParaRPr lang="en-US" dirty="0" smtClean="0"/>
          </a:p>
          <a:p>
            <a:r>
              <a:rPr lang="en-US" dirty="0" smtClean="0"/>
              <a:t>…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xmlns="" val="1220192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en-US" dirty="0" err="1" smtClean="0"/>
              <a:t>Regionaal</a:t>
            </a:r>
            <a:r>
              <a:rPr lang="en-US" dirty="0" smtClean="0"/>
              <a:t> </a:t>
            </a:r>
            <a:r>
              <a:rPr lang="en-US" dirty="0" err="1" smtClean="0"/>
              <a:t>Verloskundig</a:t>
            </a:r>
            <a:r>
              <a:rPr lang="en-US" dirty="0" smtClean="0"/>
              <a:t> Consortium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Officieel</a:t>
            </a:r>
            <a:r>
              <a:rPr lang="en-US" dirty="0" smtClean="0"/>
              <a:t> </a:t>
            </a:r>
            <a:r>
              <a:rPr lang="en-US" dirty="0" err="1" smtClean="0"/>
              <a:t>gestart</a:t>
            </a:r>
            <a:r>
              <a:rPr lang="en-US" dirty="0" smtClean="0"/>
              <a:t> op: 01-01-2013</a:t>
            </a:r>
          </a:p>
          <a:p>
            <a:pPr lvl="1"/>
            <a:r>
              <a:rPr lang="en-US" dirty="0" err="1" smtClean="0"/>
              <a:t>Duur</a:t>
            </a:r>
            <a:r>
              <a:rPr lang="en-US" dirty="0" smtClean="0"/>
              <a:t>: 4 </a:t>
            </a:r>
            <a:r>
              <a:rPr lang="en-US" dirty="0" err="1" smtClean="0"/>
              <a:t>jaar</a:t>
            </a:r>
            <a:endParaRPr lang="en-US" dirty="0" smtClean="0"/>
          </a:p>
          <a:p>
            <a:r>
              <a:rPr lang="en-US" dirty="0" smtClean="0"/>
              <a:t>10 consortia in Nederland</a:t>
            </a:r>
          </a:p>
          <a:p>
            <a:pPr lvl="1"/>
            <a:r>
              <a:rPr lang="en-US" dirty="0" err="1" smtClean="0"/>
              <a:t>onderzoeksproject</a:t>
            </a:r>
            <a:endParaRPr lang="en-US" dirty="0" smtClean="0"/>
          </a:p>
          <a:p>
            <a:r>
              <a:rPr lang="en-US" dirty="0" err="1" smtClean="0"/>
              <a:t>Subsidie</a:t>
            </a:r>
            <a:r>
              <a:rPr lang="en-US" dirty="0" smtClean="0"/>
              <a:t> van ZonMw</a:t>
            </a:r>
          </a:p>
          <a:p>
            <a:r>
              <a:rPr lang="en-US" dirty="0" err="1" smtClean="0"/>
              <a:t>Digitaal</a:t>
            </a:r>
            <a:r>
              <a:rPr lang="en-US" dirty="0" smtClean="0"/>
              <a:t> magazine:</a:t>
            </a:r>
          </a:p>
          <a:p>
            <a:pPr lvl="1"/>
            <a:r>
              <a:rPr lang="en-US" dirty="0" smtClean="0"/>
              <a:t>www.zonmw.nl/zwangerschapengeboorte</a:t>
            </a:r>
          </a:p>
          <a:p>
            <a:pPr lvl="1"/>
            <a:endParaRPr lang="nl-NL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76872"/>
            <a:ext cx="1876797" cy="251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1664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Toekomst</a:t>
            </a:r>
            <a:r>
              <a:rPr lang="en-US" dirty="0" smtClean="0"/>
              <a:t> – </a:t>
            </a:r>
            <a:r>
              <a:rPr lang="en-US" dirty="0" err="1" smtClean="0"/>
              <a:t>paraplu</a:t>
            </a:r>
            <a:r>
              <a:rPr lang="en-US" dirty="0" smtClean="0"/>
              <a:t> van de </a:t>
            </a:r>
            <a:r>
              <a:rPr lang="en-US" dirty="0" err="1" smtClean="0"/>
              <a:t>regio</a:t>
            </a:r>
            <a:endParaRPr lang="nl-NL" dirty="0"/>
          </a:p>
        </p:txBody>
      </p:sp>
      <p:pic>
        <p:nvPicPr>
          <p:cNvPr id="108547" name="Picture 2" descr="C:\Users\epkabel\AppData\Local\Microsoft\Windows\Temporary Internet Files\Content.IE5\877T1NQF\umbrella-163616_64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308225" y="1600200"/>
            <a:ext cx="4525963" cy="4525963"/>
          </a:xfrm>
          <a:noFill/>
        </p:spPr>
      </p:pic>
    </p:spTree>
    <p:extLst>
      <p:ext uri="{BB962C8B-B14F-4D97-AF65-F5344CB8AC3E}">
        <p14:creationId xmlns:p14="http://schemas.microsoft.com/office/powerpoint/2010/main" xmlns="" val="21672801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Klein-maar-</a:t>
            </a:r>
            <a:r>
              <a:rPr lang="en-US" dirty="0" err="1" smtClean="0"/>
              <a:t>fijn</a:t>
            </a:r>
            <a:r>
              <a:rPr lang="en-US" dirty="0" smtClean="0"/>
              <a:t> </a:t>
            </a:r>
            <a:r>
              <a:rPr lang="en-US" dirty="0" err="1" smtClean="0"/>
              <a:t>projecten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1072"/>
            <a:ext cx="4391025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652414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Klein-maar-</a:t>
            </a:r>
            <a:r>
              <a:rPr lang="en-US" dirty="0" err="1" smtClean="0"/>
              <a:t>fijn</a:t>
            </a:r>
            <a:r>
              <a:rPr lang="en-US" dirty="0" smtClean="0"/>
              <a:t> </a:t>
            </a:r>
            <a:r>
              <a:rPr lang="en-US" dirty="0" err="1" smtClean="0"/>
              <a:t>projecten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project per </a:t>
            </a:r>
            <a:r>
              <a:rPr lang="en-US" dirty="0" err="1" smtClean="0"/>
              <a:t>regio</a:t>
            </a:r>
            <a:r>
              <a:rPr lang="en-US" dirty="0" smtClean="0"/>
              <a:t> / VSV</a:t>
            </a:r>
          </a:p>
          <a:p>
            <a:r>
              <a:rPr lang="en-US" dirty="0" err="1" smtClean="0"/>
              <a:t>Besproken</a:t>
            </a:r>
            <a:r>
              <a:rPr lang="en-US" dirty="0" smtClean="0"/>
              <a:t> in het DVP</a:t>
            </a:r>
          </a:p>
          <a:p>
            <a:pPr lvl="1"/>
            <a:r>
              <a:rPr lang="en-US" dirty="0" smtClean="0"/>
              <a:t>De </a:t>
            </a:r>
            <a:r>
              <a:rPr lang="en-US" dirty="0" err="1" smtClean="0"/>
              <a:t>zwangere</a:t>
            </a:r>
            <a:r>
              <a:rPr lang="en-US" dirty="0" smtClean="0"/>
              <a:t> </a:t>
            </a:r>
            <a:r>
              <a:rPr lang="en-US" dirty="0" err="1" smtClean="0"/>
              <a:t>centraal</a:t>
            </a:r>
            <a:r>
              <a:rPr lang="en-US" dirty="0" smtClean="0"/>
              <a:t> -&gt; </a:t>
            </a:r>
            <a:r>
              <a:rPr lang="en-US" dirty="0" err="1" smtClean="0"/>
              <a:t>voorlichting</a:t>
            </a:r>
            <a:endParaRPr lang="en-US" dirty="0" smtClean="0"/>
          </a:p>
          <a:p>
            <a:r>
              <a:rPr lang="en-US" dirty="0" err="1" smtClean="0"/>
              <a:t>Projectduur</a:t>
            </a:r>
            <a:r>
              <a:rPr lang="en-US" dirty="0" smtClean="0"/>
              <a:t> = </a:t>
            </a:r>
            <a:r>
              <a:rPr lang="en-US" dirty="0" err="1" smtClean="0"/>
              <a:t>kort</a:t>
            </a:r>
            <a:r>
              <a:rPr lang="en-US" dirty="0" smtClean="0"/>
              <a:t>: 6 – 12 </a:t>
            </a:r>
            <a:r>
              <a:rPr lang="en-US" dirty="0" err="1" smtClean="0"/>
              <a:t>maanden</a:t>
            </a:r>
            <a:endParaRPr lang="en-US" dirty="0" smtClean="0"/>
          </a:p>
          <a:p>
            <a:r>
              <a:rPr lang="en-US" dirty="0" smtClean="0"/>
              <a:t>Over de </a:t>
            </a:r>
            <a:r>
              <a:rPr lang="en-US" dirty="0" err="1" smtClean="0"/>
              <a:t>lijnen</a:t>
            </a:r>
            <a:r>
              <a:rPr lang="en-US" dirty="0" smtClean="0"/>
              <a:t> </a:t>
            </a:r>
            <a:r>
              <a:rPr lang="en-US" dirty="0" err="1" smtClean="0"/>
              <a:t>heen</a:t>
            </a:r>
            <a:endParaRPr lang="en-US" dirty="0" smtClean="0"/>
          </a:p>
          <a:p>
            <a:r>
              <a:rPr lang="en-US" dirty="0" err="1" smtClean="0"/>
              <a:t>Doel</a:t>
            </a:r>
            <a:r>
              <a:rPr lang="en-US" dirty="0" smtClean="0"/>
              <a:t> consortium (</a:t>
            </a:r>
            <a:r>
              <a:rPr lang="en-US" dirty="0" err="1" smtClean="0"/>
              <a:t>zorgen</a:t>
            </a:r>
            <a:r>
              <a:rPr lang="en-US" dirty="0" smtClean="0"/>
              <a:t>/</a:t>
            </a:r>
            <a:r>
              <a:rPr lang="en-US" dirty="0" err="1" smtClean="0"/>
              <a:t>kwaliteit</a:t>
            </a:r>
            <a:r>
              <a:rPr lang="en-US" dirty="0" smtClean="0"/>
              <a:t>/</a:t>
            </a:r>
            <a:r>
              <a:rPr lang="en-US" dirty="0" err="1" smtClean="0"/>
              <a:t>scholing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Stimuleringsbudget</a:t>
            </a:r>
            <a:endParaRPr lang="en-US" dirty="0" smtClean="0"/>
          </a:p>
          <a:p>
            <a:r>
              <a:rPr lang="en-US" dirty="0" err="1" smtClean="0"/>
              <a:t>Implementatie</a:t>
            </a:r>
            <a:r>
              <a:rPr lang="en-US" dirty="0" smtClean="0"/>
              <a:t> via VIMP </a:t>
            </a:r>
            <a:r>
              <a:rPr lang="en-US" dirty="0" err="1" smtClean="0"/>
              <a:t>subsidie</a:t>
            </a:r>
            <a:r>
              <a:rPr lang="en-US" dirty="0"/>
              <a:t> </a:t>
            </a:r>
            <a:r>
              <a:rPr lang="en-US" dirty="0" smtClean="0"/>
              <a:t>(?)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5406941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Klein-maar-</a:t>
            </a:r>
            <a:r>
              <a:rPr lang="en-US" dirty="0" err="1" smtClean="0"/>
              <a:t>fijn</a:t>
            </a:r>
            <a:r>
              <a:rPr lang="en-US" dirty="0" smtClean="0"/>
              <a:t> </a:t>
            </a:r>
            <a:r>
              <a:rPr lang="en-US" dirty="0" err="1" smtClean="0"/>
              <a:t>projecten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Regio</a:t>
            </a:r>
            <a:r>
              <a:rPr lang="en-US" dirty="0" smtClean="0"/>
              <a:t> = </a:t>
            </a:r>
            <a:r>
              <a:rPr lang="en-US" dirty="0" err="1" smtClean="0"/>
              <a:t>vrij</a:t>
            </a:r>
            <a:r>
              <a:rPr lang="en-US" dirty="0" smtClean="0"/>
              <a:t> om in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dienen</a:t>
            </a:r>
            <a:endParaRPr lang="en-US" dirty="0" smtClean="0"/>
          </a:p>
          <a:p>
            <a:r>
              <a:rPr lang="en-US" dirty="0" err="1" smtClean="0"/>
              <a:t>Initiatief</a:t>
            </a:r>
            <a:r>
              <a:rPr lang="en-US" dirty="0" smtClean="0"/>
              <a:t> in Den Haag </a:t>
            </a:r>
            <a:r>
              <a:rPr lang="en-US" dirty="0" err="1" smtClean="0"/>
              <a:t>bij</a:t>
            </a:r>
            <a:r>
              <a:rPr lang="en-US" dirty="0" smtClean="0"/>
              <a:t> DVP?</a:t>
            </a:r>
          </a:p>
          <a:p>
            <a:r>
              <a:rPr lang="en-US" dirty="0" err="1" smtClean="0"/>
              <a:t>Stuugroep</a:t>
            </a:r>
            <a:r>
              <a:rPr lang="en-US" dirty="0" smtClean="0"/>
              <a:t> </a:t>
            </a:r>
            <a:r>
              <a:rPr lang="en-US" dirty="0" err="1" smtClean="0"/>
              <a:t>besluit</a:t>
            </a:r>
            <a:r>
              <a:rPr lang="en-US" dirty="0" smtClean="0"/>
              <a:t> over </a:t>
            </a:r>
            <a:r>
              <a:rPr lang="en-US" dirty="0" err="1" smtClean="0"/>
              <a:t>honorering</a:t>
            </a:r>
            <a:endParaRPr lang="en-US" dirty="0" smtClean="0"/>
          </a:p>
          <a:p>
            <a:r>
              <a:rPr lang="en-US" dirty="0" smtClean="0"/>
              <a:t>Format om in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dienen</a:t>
            </a:r>
            <a:r>
              <a:rPr lang="en-US" dirty="0" smtClean="0"/>
              <a:t> </a:t>
            </a:r>
            <a:r>
              <a:rPr lang="en-US" dirty="0" err="1" smtClean="0"/>
              <a:t>beschikbaar</a:t>
            </a:r>
            <a:endParaRPr lang="en-US" dirty="0" smtClean="0"/>
          </a:p>
          <a:p>
            <a:r>
              <a:rPr lang="en-US" dirty="0" err="1" smtClean="0"/>
              <a:t>Vragen</a:t>
            </a:r>
            <a:r>
              <a:rPr lang="en-US" dirty="0" smtClean="0"/>
              <a:t> mag </a:t>
            </a:r>
            <a:r>
              <a:rPr lang="en-US" dirty="0" err="1" smtClean="0"/>
              <a:t>altijd</a:t>
            </a:r>
            <a:r>
              <a:rPr lang="en-US" dirty="0" smtClean="0"/>
              <a:t>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165633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5085184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Vragen</a:t>
            </a:r>
            <a:r>
              <a:rPr lang="en-US" dirty="0" smtClean="0"/>
              <a:t> / </a:t>
            </a:r>
            <a:r>
              <a:rPr lang="en-US" dirty="0" err="1" smtClean="0"/>
              <a:t>discussie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pic>
        <p:nvPicPr>
          <p:cNvPr id="6146" name="Picture 2" descr="http://3.bp.blogspot.com/-TV_XeTEKQh0/VKFPk4Kq04I/AAAAAAAAAc0/0GHZN0zzw-s/s1600/fokke%2Ben%2Bsukke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43" t="2924" r="7754" b="2500"/>
          <a:stretch/>
        </p:blipFill>
        <p:spPr bwMode="auto">
          <a:xfrm>
            <a:off x="1979712" y="620688"/>
            <a:ext cx="5040560" cy="446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425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3850" y="908050"/>
            <a:ext cx="4751388" cy="68040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23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b="1" dirty="0" err="1" smtClean="0"/>
              <a:t>Negen</a:t>
            </a:r>
            <a:r>
              <a:rPr lang="en-US" altLang="nl-NL" b="1" dirty="0" smtClean="0"/>
              <a:t> consortia in NL</a:t>
            </a:r>
            <a:endParaRPr lang="nl-NL" altLang="nl-NL" b="1" dirty="0" smtClean="0"/>
          </a:p>
        </p:txBody>
      </p:sp>
      <p:sp>
        <p:nvSpPr>
          <p:cNvPr id="95236" name="Content Placeholder 3"/>
          <p:cNvSpPr>
            <a:spLocks noGrp="1"/>
          </p:cNvSpPr>
          <p:nvPr>
            <p:ph sz="half" idx="2"/>
          </p:nvPr>
        </p:nvSpPr>
        <p:spPr>
          <a:xfrm>
            <a:off x="5364163" y="1557338"/>
            <a:ext cx="4040187" cy="3951287"/>
          </a:xfrm>
        </p:spPr>
        <p:txBody>
          <a:bodyPr/>
          <a:lstStyle/>
          <a:p>
            <a:r>
              <a:rPr lang="nl-NL" altLang="nl-NL" dirty="0" smtClean="0"/>
              <a:t>4 </a:t>
            </a:r>
            <a:r>
              <a:rPr lang="nl-NL" altLang="nl-NL" dirty="0" err="1" smtClean="0"/>
              <a:t>cijferige</a:t>
            </a:r>
            <a:r>
              <a:rPr lang="nl-NL" altLang="nl-NL" dirty="0" smtClean="0"/>
              <a:t> postcode</a:t>
            </a:r>
          </a:p>
        </p:txBody>
      </p:sp>
    </p:spTree>
    <p:extLst>
      <p:ext uri="{BB962C8B-B14F-4D97-AF65-F5344CB8AC3E}">
        <p14:creationId xmlns:p14="http://schemas.microsoft.com/office/powerpoint/2010/main" xmlns="" val="52318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 consortium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Niet te verwarren met het onderzoeksconsortium </a:t>
            </a:r>
            <a:r>
              <a:rPr lang="nl-NL" sz="2000" i="1" dirty="0" smtClean="0"/>
              <a:t>(</a:t>
            </a:r>
            <a:r>
              <a:rPr lang="nl-NL" sz="2000" i="1" dirty="0" smtClean="0">
                <a:hlinkClick r:id="rId2"/>
              </a:rPr>
              <a:t>www.studies-obsgyn.nl</a:t>
            </a:r>
            <a:r>
              <a:rPr lang="nl-NL" sz="2000" i="1" dirty="0" smtClean="0"/>
              <a:t>)</a:t>
            </a:r>
          </a:p>
          <a:p>
            <a:r>
              <a:rPr lang="nl-NL" dirty="0" smtClean="0"/>
              <a:t>Centering Pregnancy</a:t>
            </a:r>
          </a:p>
          <a:p>
            <a:pPr lvl="1"/>
            <a:r>
              <a:rPr lang="nl-NL" dirty="0" smtClean="0"/>
              <a:t>Valt ook onder het consortium!</a:t>
            </a:r>
          </a:p>
          <a:p>
            <a:pPr lvl="1"/>
            <a:r>
              <a:rPr lang="nl-NL" dirty="0" smtClean="0"/>
              <a:t>Niet onder mijn verantwoordelijkheid</a:t>
            </a:r>
          </a:p>
          <a:p>
            <a:pPr lvl="2"/>
            <a:r>
              <a:rPr lang="nl-NL" dirty="0" smtClean="0"/>
              <a:t>Promovenda Birgit van Zwicht</a:t>
            </a:r>
          </a:p>
          <a:p>
            <a:pPr lvl="2"/>
            <a:r>
              <a:rPr lang="nl-NL" dirty="0" smtClean="0"/>
              <a:t>www.centeringhealthcare.nl</a:t>
            </a:r>
            <a:endParaRPr lang="nl-NL" dirty="0"/>
          </a:p>
          <a:p>
            <a:pPr lvl="2"/>
            <a:r>
              <a:rPr lang="en-US" dirty="0" smtClean="0"/>
              <a:t>CONNECT-IN </a:t>
            </a:r>
            <a:r>
              <a:rPr lang="en-US" dirty="0" err="1" smtClean="0"/>
              <a:t>studie</a:t>
            </a:r>
            <a:endParaRPr lang="nl-NL" dirty="0" smtClean="0"/>
          </a:p>
          <a:p>
            <a:r>
              <a:rPr lang="nl-NL" dirty="0" smtClean="0"/>
              <a:t>Nieuw onderzoek: preconceptiezorg!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52146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www.lcfj.nl/files/29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3909" y="2708920"/>
            <a:ext cx="1287494" cy="128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zorgstroom.nl/dynamisch/bibliotheek/cache/300_300_3_521_0_nl_mensen_met_puzz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4046" y="1144720"/>
            <a:ext cx="1392137" cy="156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 RVC Noordelijk Zuid-Holland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Gezamenlijk zorgen</a:t>
            </a:r>
          </a:p>
          <a:p>
            <a:r>
              <a:rPr lang="nl-NL" dirty="0" smtClean="0"/>
              <a:t>Gezamenlijk kwaliteitsbeleid</a:t>
            </a:r>
          </a:p>
          <a:p>
            <a:r>
              <a:rPr lang="nl-NL" dirty="0" smtClean="0"/>
              <a:t>Gezamenlijke scholing</a:t>
            </a:r>
          </a:p>
          <a:p>
            <a:r>
              <a:rPr lang="nl-NL" dirty="0" smtClean="0">
                <a:solidFill>
                  <a:schemeClr val="bg1">
                    <a:lumMod val="65000"/>
                  </a:schemeClr>
                </a:solidFill>
              </a:rPr>
              <a:t>Gezamenlijk onderzoek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Inbreng cliënt = belangrijk</a:t>
            </a:r>
          </a:p>
          <a:p>
            <a:r>
              <a:rPr lang="nl-NL" dirty="0" smtClean="0"/>
              <a:t>Public Health</a:t>
            </a:r>
          </a:p>
          <a:p>
            <a:r>
              <a:rPr lang="nl-NL" dirty="0" smtClean="0"/>
              <a:t>Ideeën &amp; kennis </a:t>
            </a:r>
            <a:r>
              <a:rPr lang="en-US" dirty="0" smtClean="0"/>
              <a:t> </a:t>
            </a:r>
            <a:r>
              <a:rPr lang="en-US" dirty="0" err="1" smtClean="0"/>
              <a:t>uitwisselen</a:t>
            </a:r>
            <a:endParaRPr lang="nl-NL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3909" y="4147416"/>
            <a:ext cx="1302274" cy="86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8085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Samenwerking</a:t>
            </a:r>
            <a:endParaRPr lang="en-US" dirty="0"/>
          </a:p>
          <a:p>
            <a:pPr lvl="1"/>
            <a:r>
              <a:rPr lang="en-US" dirty="0" err="1" smtClean="0"/>
              <a:t>Gynaecologen</a:t>
            </a:r>
            <a:endParaRPr lang="en-US" dirty="0" smtClean="0"/>
          </a:p>
          <a:p>
            <a:pPr lvl="1"/>
            <a:r>
              <a:rPr lang="en-US" dirty="0" err="1" smtClean="0"/>
              <a:t>Verloskundigen</a:t>
            </a:r>
            <a:endParaRPr lang="en-US" dirty="0" smtClean="0"/>
          </a:p>
          <a:p>
            <a:pPr lvl="1"/>
            <a:r>
              <a:rPr lang="en-US" dirty="0" err="1" smtClean="0"/>
              <a:t>Verpleegkundigen</a:t>
            </a:r>
            <a:endParaRPr lang="en-US" dirty="0" smtClean="0"/>
          </a:p>
          <a:p>
            <a:pPr lvl="1"/>
            <a:r>
              <a:rPr lang="en-US" dirty="0" err="1" smtClean="0"/>
              <a:t>Kraamverzorgenden</a:t>
            </a:r>
            <a:endParaRPr lang="en-US" dirty="0" smtClean="0"/>
          </a:p>
          <a:p>
            <a:pPr lvl="1"/>
            <a:r>
              <a:rPr lang="en-US" dirty="0" err="1" smtClean="0"/>
              <a:t>Kinderartsen</a:t>
            </a:r>
            <a:endParaRPr lang="en-US" dirty="0" smtClean="0"/>
          </a:p>
          <a:p>
            <a:pPr lvl="1"/>
            <a:r>
              <a:rPr lang="en-US" dirty="0" err="1" smtClean="0"/>
              <a:t>Huisartsen</a:t>
            </a:r>
            <a:endParaRPr lang="en-US" dirty="0" smtClean="0"/>
          </a:p>
          <a:p>
            <a:pPr lvl="1"/>
            <a:r>
              <a:rPr lang="en-US" dirty="0" smtClean="0"/>
              <a:t>Public Health (!)</a:t>
            </a:r>
          </a:p>
          <a:p>
            <a:pPr lvl="2"/>
            <a:r>
              <a:rPr lang="en-US" dirty="0" smtClean="0"/>
              <a:t>GGD</a:t>
            </a:r>
          </a:p>
          <a:p>
            <a:pPr lvl="2"/>
            <a:r>
              <a:rPr lang="en-US" dirty="0" smtClean="0"/>
              <a:t>CJG’s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en-US" dirty="0" err="1" smtClean="0"/>
              <a:t>Regionaal</a:t>
            </a:r>
            <a:r>
              <a:rPr lang="en-US" dirty="0" smtClean="0"/>
              <a:t> </a:t>
            </a:r>
            <a:r>
              <a:rPr lang="en-US" dirty="0" err="1" smtClean="0"/>
              <a:t>Verloskundig</a:t>
            </a:r>
            <a:r>
              <a:rPr lang="en-US" dirty="0" smtClean="0"/>
              <a:t> Consortium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706549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85284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786</Words>
  <Application>Microsoft Office PowerPoint</Application>
  <PresentationFormat>Diavoorstelling (4:3)</PresentationFormat>
  <Paragraphs>256</Paragraphs>
  <Slides>44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44</vt:i4>
      </vt:variant>
    </vt:vector>
  </HeadingPairs>
  <TitlesOfParts>
    <vt:vector size="45" baseType="lpstr">
      <vt:lpstr>Kantoorthema</vt:lpstr>
      <vt:lpstr>Dia 1</vt:lpstr>
      <vt:lpstr>Even voorstellen</vt:lpstr>
      <vt:lpstr>Gefeliciteerd! Met één VSV MCH – Bronovo!</vt:lpstr>
      <vt:lpstr>Regionaal Verloskundig Consortium</vt:lpstr>
      <vt:lpstr>Negen consortia in NL</vt:lpstr>
      <vt:lpstr>Het consortium</vt:lpstr>
      <vt:lpstr>Het RVC Noordelijk Zuid-Holland</vt:lpstr>
      <vt:lpstr>Regionaal Verloskundig Consortium</vt:lpstr>
      <vt:lpstr>Dia 9</vt:lpstr>
      <vt:lpstr>De regio in kaart</vt:lpstr>
      <vt:lpstr>De regio in kaart</vt:lpstr>
      <vt:lpstr>De regio in kaart</vt:lpstr>
      <vt:lpstr>Voortgang – de pareltjes</vt:lpstr>
      <vt:lpstr>Voortgang - vroegsignalering</vt:lpstr>
      <vt:lpstr>Voortgang - vroegsignalering</vt:lpstr>
      <vt:lpstr>Voortgang - vroegsignalering</vt:lpstr>
      <vt:lpstr>Voortgang - vroegsignalering</vt:lpstr>
      <vt:lpstr>Voortgang - vroegsignalering</vt:lpstr>
      <vt:lpstr>Voortgang - vroegsignalering</vt:lpstr>
      <vt:lpstr>Voortgang - workshop PRN</vt:lpstr>
      <vt:lpstr>Voortgang – workshop PRN</vt:lpstr>
      <vt:lpstr>Voortgang - groepsvoorlichting</vt:lpstr>
      <vt:lpstr>Voortgang - groepsvoorlichting</vt:lpstr>
      <vt:lpstr>Voortgang - groepsvoorlichting</vt:lpstr>
      <vt:lpstr>Voortgang - groepsvoorlichting</vt:lpstr>
      <vt:lpstr>Den Haag</vt:lpstr>
      <vt:lpstr>Clientparticipatie</vt:lpstr>
      <vt:lpstr>Clientparticipatie</vt:lpstr>
      <vt:lpstr>Evaluatie - clientevaluatie</vt:lpstr>
      <vt:lpstr>Evaluatie - hulpverleners</vt:lpstr>
      <vt:lpstr>Evaluatie – kennisinfrastructuur</vt:lpstr>
      <vt:lpstr>Evaluatie PRN</vt:lpstr>
      <vt:lpstr>Dia 33</vt:lpstr>
      <vt:lpstr>Consortium overleg PRN</vt:lpstr>
      <vt:lpstr>Standaardrapportage PRN  2011-2012</vt:lpstr>
      <vt:lpstr>Interventies tijdens de baring 2011-2012</vt:lpstr>
      <vt:lpstr>Perinatale uitkomsten, eenlingen 2011-2012</vt:lpstr>
      <vt:lpstr>Perinatale uitkomsten, eenlingen 2011-2012</vt:lpstr>
      <vt:lpstr>Toekomst</vt:lpstr>
      <vt:lpstr>Toekomst – paraplu van de regio</vt:lpstr>
      <vt:lpstr>Klein-maar-fijn projecten</vt:lpstr>
      <vt:lpstr>Klein-maar-fijn projecten</vt:lpstr>
      <vt:lpstr>Klein-maar-fijn projecten</vt:lpstr>
      <vt:lpstr> Vragen / discussie?</vt:lpstr>
    </vt:vector>
  </TitlesOfParts>
  <Company>LUMC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Kabel-Savenije, E.P. (VERLOS)</dc:creator>
  <cp:lastModifiedBy>Loise</cp:lastModifiedBy>
  <cp:revision>42</cp:revision>
  <cp:lastPrinted>2016-04-04T11:01:05Z</cp:lastPrinted>
  <dcterms:created xsi:type="dcterms:W3CDTF">2013-04-10T11:29:20Z</dcterms:created>
  <dcterms:modified xsi:type="dcterms:W3CDTF">2016-04-19T10:05:18Z</dcterms:modified>
</cp:coreProperties>
</file>