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7"/>
  </p:notesMasterIdLst>
  <p:sldIdLst>
    <p:sldId id="256" r:id="rId5"/>
    <p:sldId id="257" r:id="rId6"/>
    <p:sldId id="258" r:id="rId7"/>
    <p:sldId id="262" r:id="rId8"/>
    <p:sldId id="259" r:id="rId9"/>
    <p:sldId id="266" r:id="rId10"/>
    <p:sldId id="260" r:id="rId11"/>
    <p:sldId id="267" r:id="rId12"/>
    <p:sldId id="261" r:id="rId13"/>
    <p:sldId id="263"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B6B5A2-388A-4F91-AF27-BAA88DFE5EA2}" type="datetimeFigureOut">
              <a:rPr lang="en-GB" smtClean="0"/>
              <a:t>06/02/2017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5B3B7-5D02-43E8-9A27-55A0DB098E01}" type="slidenum">
              <a:rPr lang="en-GB" smtClean="0"/>
              <a:t>‹nr.›</a:t>
            </a:fld>
            <a:endParaRPr lang="en-GB"/>
          </a:p>
        </p:txBody>
      </p:sp>
    </p:spTree>
    <p:extLst>
      <p:ext uri="{BB962C8B-B14F-4D97-AF65-F5344CB8AC3E}">
        <p14:creationId xmlns:p14="http://schemas.microsoft.com/office/powerpoint/2010/main" val="122907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1A15A1-EDF6-40F7-93A5-5492251C009E}" type="slidenum">
              <a:rPr lang="en-US" altLang="en-US">
                <a:solidFill>
                  <a:prstClr val="black"/>
                </a:solidFill>
              </a:rPr>
              <a:pPr eaLnBrk="1" hangingPunct="1">
                <a:spcBef>
                  <a:spcPct val="0"/>
                </a:spcBef>
              </a:pPr>
              <a:t>3</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1879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1A15A1-EDF6-40F7-93A5-5492251C009E}" type="slidenum">
              <a:rPr lang="en-US" altLang="en-US">
                <a:solidFill>
                  <a:prstClr val="black"/>
                </a:solidFill>
              </a:rPr>
              <a:pPr eaLnBrk="1" hangingPunct="1">
                <a:spcBef>
                  <a:spcPct val="0"/>
                </a:spcBef>
              </a:pPr>
              <a:t>4</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smtClean="0"/>
              <a:t>Thema 2016-2018: 34-37 weken</a:t>
            </a:r>
          </a:p>
        </p:txBody>
      </p:sp>
    </p:spTree>
    <p:extLst>
      <p:ext uri="{BB962C8B-B14F-4D97-AF65-F5344CB8AC3E}">
        <p14:creationId xmlns:p14="http://schemas.microsoft.com/office/powerpoint/2010/main" val="114416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1A15A1-EDF6-40F7-93A5-5492251C009E}" type="slidenum">
              <a:rPr lang="en-US" altLang="en-US">
                <a:solidFill>
                  <a:prstClr val="black"/>
                </a:solidFill>
              </a:rPr>
              <a:pPr eaLnBrk="1" hangingPunct="1">
                <a:spcBef>
                  <a:spcPct val="0"/>
                </a:spcBef>
              </a:pPr>
              <a:t>5</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r>
              <a:rPr lang="nl-NL" sz="1200" b="0" i="0" u="none" strike="noStrike" kern="1200" baseline="0" dirty="0" smtClean="0">
                <a:solidFill>
                  <a:schemeClr val="tx1"/>
                </a:solidFill>
                <a:latin typeface="+mn-lt"/>
                <a:ea typeface="+mn-ea"/>
                <a:cs typeface="+mn-cs"/>
              </a:rPr>
              <a:t>Kernicterus ten gevolge van ernstige hyperbilirubinemie wordt internationaal beschouwd als een “</a:t>
            </a:r>
            <a:r>
              <a:rPr lang="nl-NL" sz="1200" b="0" i="1" u="none" strike="noStrike" kern="1200" baseline="0" dirty="0" smtClean="0">
                <a:solidFill>
                  <a:schemeClr val="tx1"/>
                </a:solidFill>
                <a:latin typeface="+mn-lt"/>
                <a:ea typeface="+mn-ea"/>
                <a:cs typeface="+mn-cs"/>
              </a:rPr>
              <a:t>never-event</a:t>
            </a:r>
            <a:r>
              <a:rPr lang="nl-NL" sz="1200" b="0" i="0" u="none" strike="noStrike" kern="1200" baseline="0" dirty="0" smtClean="0">
                <a:solidFill>
                  <a:schemeClr val="tx1"/>
                </a:solidFill>
                <a:latin typeface="+mn-lt"/>
                <a:ea typeface="+mn-ea"/>
                <a:cs typeface="+mn-cs"/>
              </a:rPr>
              <a:t>”, oftewel het mag niet gebeuren. De Richtlijn Preventie, Diagnostiek en Behandeling van Hyperbilirubinemie bij pasgeborenen ≥ 35 weken uit 2008 streeft dit doel ook nadrukkelijk na. Met behulp van aanbevelingen voor alle zorgverleners die betrokken zijn bij de zorg voor pasgeborenen wordt nagestreefd zoveel mogelijk hyperbilirubinemie te voorkomen, zo vroeg mogelijk op te sporen, en zo nodig optimaal te behandelen (zie babyzietgeel.nl). </a:t>
            </a:r>
          </a:p>
          <a:p>
            <a:r>
              <a:rPr lang="nl-NL" sz="1200" b="0" i="0" u="none" strike="noStrike" kern="1200" baseline="0" dirty="0" smtClean="0">
                <a:solidFill>
                  <a:schemeClr val="tx1"/>
                </a:solidFill>
                <a:latin typeface="+mn-lt"/>
                <a:ea typeface="+mn-ea"/>
                <a:cs typeface="+mn-cs"/>
              </a:rPr>
              <a:t>Toch glippen er af en toe kinderen door de mazen van het net van aanbevelingen. Vanuit de neonatologie centra worden toch nog regelmatig cases gemeld van kinderen met extreem hoge bilirubinegehaltes en zelfs kernicterus. </a:t>
            </a:r>
          </a:p>
          <a:p>
            <a:r>
              <a:rPr lang="nl-NL" sz="1200" b="0" i="0" u="none" strike="noStrike" kern="1200" baseline="0" dirty="0" smtClean="0">
                <a:solidFill>
                  <a:schemeClr val="tx1"/>
                </a:solidFill>
                <a:latin typeface="+mn-lt"/>
                <a:ea typeface="+mn-ea"/>
                <a:cs typeface="+mn-cs"/>
              </a:rPr>
              <a:t>We schatten in dat ongeveer 50 pasgeborenen (≥ 35 weken) per jaar in Nederland gevaarlijk hoge bilirubinegehaltes ontwikkelen (dat zijn bilirubinegehaltes boven de wisselgrens), die daardoor een hoog risico hebben op kernicterus. De precieze incidentie van kernicterus is niet bekend. De redenen waarom die kinderen (te) laat worden ontdekt is meestal ook niet precies bekend, maar lijkt uit de verhalen gerelateerd aan een combinatie van </a:t>
            </a:r>
            <a:r>
              <a:rPr lang="nl-NL" sz="1200" b="0" i="0" u="none" strike="noStrike" kern="1200" baseline="0" dirty="0" err="1" smtClean="0">
                <a:solidFill>
                  <a:schemeClr val="tx1"/>
                </a:solidFill>
                <a:latin typeface="+mn-lt"/>
                <a:ea typeface="+mn-ea"/>
                <a:cs typeface="+mn-cs"/>
              </a:rPr>
              <a:t>substandaard</a:t>
            </a:r>
            <a:r>
              <a:rPr lang="nl-NL" sz="1200" b="0" i="0" u="none" strike="noStrike" kern="1200" baseline="0" dirty="0" smtClean="0">
                <a:solidFill>
                  <a:schemeClr val="tx1"/>
                </a:solidFill>
                <a:latin typeface="+mn-lt"/>
                <a:ea typeface="+mn-ea"/>
                <a:cs typeface="+mn-cs"/>
              </a:rPr>
              <a:t> risico-inschatting, overdracht van zorg, communicatie tussen ouders en zorgverleners of zorgverleners onderling, en tijdige herkenning door ouders en of zorgverleners. Kortom: vaak lijken de kritieke punten in de hele perinatale zorgketen een rol te spelen. </a:t>
            </a:r>
          </a:p>
          <a:p>
            <a:r>
              <a:rPr lang="nl-NL" sz="1200" b="0" i="0" u="none" strike="noStrike" kern="1200" baseline="0" dirty="0" smtClean="0">
                <a:solidFill>
                  <a:schemeClr val="tx1"/>
                </a:solidFill>
                <a:latin typeface="+mn-lt"/>
                <a:ea typeface="+mn-ea"/>
                <a:cs typeface="+mn-cs"/>
              </a:rPr>
              <a:t>De methodiek van de Perinatale Audit lijkt uitermate geschikt om deze cases in detail te analyseren en die kritieke punten duidelijk te krijgen. Op die manier kunnen we verbeterpunten erkennen en implementeren; wellicht door de Richtlijn Hyperbilirubinemie aan te passen (revisie) en specifieke aanbevelingen meer aandacht te geven. Gezien de relatief kleine aantallen van naar schatting 50 pasgeborenen per jaar in Nederland lijkt ons een landelijke benadering noodzakelijk om kernicterus daadwerkelijk een “never-event” in Nederland te laten worden. </a:t>
            </a:r>
            <a:endParaRPr lang="en-US" altLang="en-US" dirty="0" smtClean="0"/>
          </a:p>
        </p:txBody>
      </p:sp>
    </p:spTree>
    <p:extLst>
      <p:ext uri="{BB962C8B-B14F-4D97-AF65-F5344CB8AC3E}">
        <p14:creationId xmlns:p14="http://schemas.microsoft.com/office/powerpoint/2010/main" val="3234690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1A15A1-EDF6-40F7-93A5-5492251C009E}" type="slidenum">
              <a:rPr lang="en-US" altLang="en-US">
                <a:solidFill>
                  <a:prstClr val="black"/>
                </a:solidFill>
              </a:rPr>
              <a:pPr eaLnBrk="1" hangingPunct="1">
                <a:spcBef>
                  <a:spcPct val="0"/>
                </a:spcBef>
              </a:pPr>
              <a:t>7</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smtClean="0"/>
              <a:t>Thema 2016-2018: 34-37 weken</a:t>
            </a:r>
          </a:p>
        </p:txBody>
      </p:sp>
    </p:spTree>
    <p:extLst>
      <p:ext uri="{BB962C8B-B14F-4D97-AF65-F5344CB8AC3E}">
        <p14:creationId xmlns:p14="http://schemas.microsoft.com/office/powerpoint/2010/main" val="240999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1A15A1-EDF6-40F7-93A5-5492251C009E}" type="slidenum">
              <a:rPr lang="en-US" altLang="en-US">
                <a:solidFill>
                  <a:prstClr val="black"/>
                </a:solidFill>
              </a:rPr>
              <a:pPr eaLnBrk="1" hangingPunct="1">
                <a:spcBef>
                  <a:spcPct val="0"/>
                </a:spcBef>
              </a:pPr>
              <a:t>9</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smtClean="0"/>
              <a:t>Thema 2016-2018: 34-37 weken</a:t>
            </a:r>
          </a:p>
        </p:txBody>
      </p:sp>
    </p:spTree>
    <p:extLst>
      <p:ext uri="{BB962C8B-B14F-4D97-AF65-F5344CB8AC3E}">
        <p14:creationId xmlns:p14="http://schemas.microsoft.com/office/powerpoint/2010/main" val="284176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F91E4B-854C-431A-8746-3EE8656E4105}" type="datetimeFigureOut">
              <a:rPr lang="en-GB" smtClean="0"/>
              <a:t>06/02/2017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195242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F91E4B-854C-431A-8746-3EE8656E4105}" type="datetimeFigureOut">
              <a:rPr lang="en-GB" smtClean="0"/>
              <a:t>06/02/2017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187928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F91E4B-854C-431A-8746-3EE8656E4105}" type="datetimeFigureOut">
              <a:rPr lang="en-GB" smtClean="0"/>
              <a:t>06/02/2017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236100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grpSp>
      <p:sp>
        <p:nvSpPr>
          <p:cNvPr id="38918" name="Rectangle 6"/>
          <p:cNvSpPr>
            <a:spLocks noGrp="1" noChangeArrowheads="1"/>
          </p:cNvSpPr>
          <p:nvPr>
            <p:ph type="ctrTitle"/>
          </p:nvPr>
        </p:nvSpPr>
        <p:spPr>
          <a:xfrm>
            <a:off x="1443038" y="985838"/>
            <a:ext cx="7239000" cy="1444625"/>
          </a:xfrm>
        </p:spPr>
        <p:txBody>
          <a:bodyPr/>
          <a:lstStyle>
            <a:lvl1pPr>
              <a:defRPr sz="4000"/>
            </a:lvl1pPr>
          </a:lstStyle>
          <a:p>
            <a:pPr lvl="0"/>
            <a:r>
              <a:rPr lang="nl-NL" noProof="0" smtClean="0"/>
              <a:t>Click to edit Master title style</a:t>
            </a:r>
          </a:p>
        </p:txBody>
      </p:sp>
      <p:sp>
        <p:nvSpPr>
          <p:cNvPr id="3891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nl-NL" noProof="0" smtClean="0"/>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nl-NL">
              <a:solidFill>
                <a:srgbClr val="000000"/>
              </a:solidFill>
            </a:endParaRPr>
          </a:p>
        </p:txBody>
      </p:sp>
      <p:sp>
        <p:nvSpPr>
          <p:cNvPr id="9" name="Rectangle 9"/>
          <p:cNvSpPr>
            <a:spLocks noGrp="1" noChangeArrowheads="1"/>
          </p:cNvSpPr>
          <p:nvPr>
            <p:ph type="ftr" sz="quarter" idx="11"/>
          </p:nvPr>
        </p:nvSpPr>
        <p:spPr/>
        <p:txBody>
          <a:bodyPr/>
          <a:lstStyle>
            <a:lvl1pPr>
              <a:defRPr/>
            </a:lvl1pPr>
          </a:lstStyle>
          <a:p>
            <a:pPr>
              <a:defRPr/>
            </a:pPr>
            <a:endParaRPr lang="nl-NL">
              <a:solidFill>
                <a:srgbClr val="000000"/>
              </a:solidFill>
            </a:endParaRPr>
          </a:p>
        </p:txBody>
      </p:sp>
      <p:sp>
        <p:nvSpPr>
          <p:cNvPr id="10" name="Rectangle 10"/>
          <p:cNvSpPr>
            <a:spLocks noGrp="1" noChangeArrowheads="1"/>
          </p:cNvSpPr>
          <p:nvPr>
            <p:ph type="sldNum" sz="quarter" idx="12"/>
          </p:nvPr>
        </p:nvSpPr>
        <p:spPr/>
        <p:txBody>
          <a:bodyPr/>
          <a:lstStyle>
            <a:lvl1pPr>
              <a:defRPr/>
            </a:lvl1pPr>
          </a:lstStyle>
          <a:p>
            <a:pPr>
              <a:defRPr/>
            </a:pPr>
            <a:fld id="{C5046C48-6D54-4A49-BEDD-C0E9135E563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46107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464D72C5-CA24-4D2D-9647-D708F318CC9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932172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2B0455E-61AD-4E48-A84E-5BEEA3DBDCA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91256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0CDBA18-FA70-46CB-8416-C3EF00DA615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77256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E249832F-A3F9-40BB-8094-FA816776E17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41473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E3260764-CEF4-4299-A2BB-196548541FC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961052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C89D7A41-1E5A-472D-86E6-80F3A02C8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74475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40373655-435B-4699-AC9C-C52258465D4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09629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F91E4B-854C-431A-8746-3EE8656E4105}" type="datetimeFigureOut">
              <a:rPr lang="en-GB" smtClean="0"/>
              <a:t>06/02/2017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2541354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F3FF227C-D345-497A-9195-D5CB1FD6582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330353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AC299C4A-70F7-4682-84E5-D4759DF14CB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0147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332FA3A-2567-4064-957E-623B811F7FA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625111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grpSp>
      <p:sp>
        <p:nvSpPr>
          <p:cNvPr id="38918" name="Rectangle 6"/>
          <p:cNvSpPr>
            <a:spLocks noGrp="1" noChangeArrowheads="1"/>
          </p:cNvSpPr>
          <p:nvPr>
            <p:ph type="ctrTitle"/>
          </p:nvPr>
        </p:nvSpPr>
        <p:spPr>
          <a:xfrm>
            <a:off x="1443038" y="985838"/>
            <a:ext cx="7239000" cy="1444625"/>
          </a:xfrm>
        </p:spPr>
        <p:txBody>
          <a:bodyPr/>
          <a:lstStyle>
            <a:lvl1pPr>
              <a:defRPr sz="4000"/>
            </a:lvl1pPr>
          </a:lstStyle>
          <a:p>
            <a:pPr lvl="0"/>
            <a:r>
              <a:rPr lang="nl-NL" noProof="0" smtClean="0"/>
              <a:t>Click to edit Master title style</a:t>
            </a:r>
          </a:p>
        </p:txBody>
      </p:sp>
      <p:sp>
        <p:nvSpPr>
          <p:cNvPr id="3891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nl-NL" noProof="0" smtClean="0"/>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nl-NL">
              <a:solidFill>
                <a:srgbClr val="000000"/>
              </a:solidFill>
            </a:endParaRPr>
          </a:p>
        </p:txBody>
      </p:sp>
      <p:sp>
        <p:nvSpPr>
          <p:cNvPr id="9" name="Rectangle 9"/>
          <p:cNvSpPr>
            <a:spLocks noGrp="1" noChangeArrowheads="1"/>
          </p:cNvSpPr>
          <p:nvPr>
            <p:ph type="ftr" sz="quarter" idx="11"/>
          </p:nvPr>
        </p:nvSpPr>
        <p:spPr/>
        <p:txBody>
          <a:bodyPr/>
          <a:lstStyle>
            <a:lvl1pPr>
              <a:defRPr/>
            </a:lvl1pPr>
          </a:lstStyle>
          <a:p>
            <a:pPr>
              <a:defRPr/>
            </a:pPr>
            <a:endParaRPr lang="nl-NL">
              <a:solidFill>
                <a:srgbClr val="000000"/>
              </a:solidFill>
            </a:endParaRPr>
          </a:p>
        </p:txBody>
      </p:sp>
      <p:sp>
        <p:nvSpPr>
          <p:cNvPr id="10" name="Rectangle 10"/>
          <p:cNvSpPr>
            <a:spLocks noGrp="1" noChangeArrowheads="1"/>
          </p:cNvSpPr>
          <p:nvPr>
            <p:ph type="sldNum" sz="quarter" idx="12"/>
          </p:nvPr>
        </p:nvSpPr>
        <p:spPr/>
        <p:txBody>
          <a:bodyPr/>
          <a:lstStyle>
            <a:lvl1pPr>
              <a:defRPr/>
            </a:lvl1pPr>
          </a:lstStyle>
          <a:p>
            <a:pPr>
              <a:defRPr/>
            </a:pPr>
            <a:fld id="{C5046C48-6D54-4A49-BEDD-C0E9135E563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3904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464D72C5-CA24-4D2D-9647-D708F318CC9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871281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2B0455E-61AD-4E48-A84E-5BEEA3DBDCA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96905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0CDBA18-FA70-46CB-8416-C3EF00DA615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88147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E249832F-A3F9-40BB-8094-FA816776E17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629581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E3260764-CEF4-4299-A2BB-196548541FC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42653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C89D7A41-1E5A-472D-86E6-80F3A02C8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2190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91E4B-854C-431A-8746-3EE8656E4105}" type="datetimeFigureOut">
              <a:rPr lang="en-GB" smtClean="0"/>
              <a:t>06/02/2017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946064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40373655-435B-4699-AC9C-C52258465D4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38689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F3FF227C-D345-497A-9195-D5CB1FD6582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195991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AC299C4A-70F7-4682-84E5-D4759DF14CB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7094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332FA3A-2567-4064-957E-623B811F7FA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14822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grpSp>
      <p:sp>
        <p:nvSpPr>
          <p:cNvPr id="38918" name="Rectangle 6"/>
          <p:cNvSpPr>
            <a:spLocks noGrp="1" noChangeArrowheads="1"/>
          </p:cNvSpPr>
          <p:nvPr>
            <p:ph type="ctrTitle"/>
          </p:nvPr>
        </p:nvSpPr>
        <p:spPr>
          <a:xfrm>
            <a:off x="1443038" y="985838"/>
            <a:ext cx="7239000" cy="1444625"/>
          </a:xfrm>
        </p:spPr>
        <p:txBody>
          <a:bodyPr/>
          <a:lstStyle>
            <a:lvl1pPr>
              <a:defRPr sz="4000"/>
            </a:lvl1pPr>
          </a:lstStyle>
          <a:p>
            <a:pPr lvl="0"/>
            <a:r>
              <a:rPr lang="nl-NL" noProof="0" smtClean="0"/>
              <a:t>Click to edit Master title style</a:t>
            </a:r>
          </a:p>
        </p:txBody>
      </p:sp>
      <p:sp>
        <p:nvSpPr>
          <p:cNvPr id="3891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nl-NL" noProof="0" smtClean="0"/>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nl-NL">
              <a:solidFill>
                <a:srgbClr val="000000"/>
              </a:solidFill>
            </a:endParaRPr>
          </a:p>
        </p:txBody>
      </p:sp>
      <p:sp>
        <p:nvSpPr>
          <p:cNvPr id="9" name="Rectangle 9"/>
          <p:cNvSpPr>
            <a:spLocks noGrp="1" noChangeArrowheads="1"/>
          </p:cNvSpPr>
          <p:nvPr>
            <p:ph type="ftr" sz="quarter" idx="11"/>
          </p:nvPr>
        </p:nvSpPr>
        <p:spPr/>
        <p:txBody>
          <a:bodyPr/>
          <a:lstStyle>
            <a:lvl1pPr>
              <a:defRPr/>
            </a:lvl1pPr>
          </a:lstStyle>
          <a:p>
            <a:pPr>
              <a:defRPr/>
            </a:pPr>
            <a:endParaRPr lang="nl-NL">
              <a:solidFill>
                <a:srgbClr val="000000"/>
              </a:solidFill>
            </a:endParaRPr>
          </a:p>
        </p:txBody>
      </p:sp>
      <p:sp>
        <p:nvSpPr>
          <p:cNvPr id="10" name="Rectangle 10"/>
          <p:cNvSpPr>
            <a:spLocks noGrp="1" noChangeArrowheads="1"/>
          </p:cNvSpPr>
          <p:nvPr>
            <p:ph type="sldNum" sz="quarter" idx="12"/>
          </p:nvPr>
        </p:nvSpPr>
        <p:spPr/>
        <p:txBody>
          <a:bodyPr/>
          <a:lstStyle>
            <a:lvl1pPr>
              <a:defRPr/>
            </a:lvl1pPr>
          </a:lstStyle>
          <a:p>
            <a:pPr>
              <a:defRPr/>
            </a:pPr>
            <a:fld id="{C5046C48-6D54-4A49-BEDD-C0E9135E563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4069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464D72C5-CA24-4D2D-9647-D708F318CC9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81237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2B0455E-61AD-4E48-A84E-5BEEA3DBDCA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812810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0CDBA18-FA70-46CB-8416-C3EF00DA615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761819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E249832F-A3F9-40BB-8094-FA816776E17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439687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E3260764-CEF4-4299-A2BB-196548541FC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5024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F91E4B-854C-431A-8746-3EE8656E4105}" type="datetimeFigureOut">
              <a:rPr lang="en-GB" smtClean="0"/>
              <a:t>06/02/2017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944638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C89D7A41-1E5A-472D-86E6-80F3A02C8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448456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40373655-435B-4699-AC9C-C52258465D4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014588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F3FF227C-D345-497A-9195-D5CB1FD6582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056424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AC299C4A-70F7-4682-84E5-D4759DF14CB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3239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332FA3A-2567-4064-957E-623B811F7FA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9178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F91E4B-854C-431A-8746-3EE8656E4105}" type="datetimeFigureOut">
              <a:rPr lang="en-GB" smtClean="0"/>
              <a:t>06/02/2017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186601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F91E4B-854C-431A-8746-3EE8656E4105}" type="datetimeFigureOut">
              <a:rPr lang="en-GB" smtClean="0"/>
              <a:t>06/02/2017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333042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91E4B-854C-431A-8746-3EE8656E4105}" type="datetimeFigureOut">
              <a:rPr lang="en-GB" smtClean="0"/>
              <a:t>06/02/2017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414251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91E4B-854C-431A-8746-3EE8656E4105}" type="datetimeFigureOut">
              <a:rPr lang="en-GB" smtClean="0"/>
              <a:t>06/02/2017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87676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91E4B-854C-431A-8746-3EE8656E4105}" type="datetimeFigureOut">
              <a:rPr lang="en-GB" smtClean="0"/>
              <a:t>06/02/2017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871600-5AAD-480D-89CE-DD0D4F4C3A50}" type="slidenum">
              <a:rPr lang="en-GB" smtClean="0"/>
              <a:t>‹nr.›</a:t>
            </a:fld>
            <a:endParaRPr lang="en-GB"/>
          </a:p>
        </p:txBody>
      </p:sp>
    </p:spTree>
    <p:extLst>
      <p:ext uri="{BB962C8B-B14F-4D97-AF65-F5344CB8AC3E}">
        <p14:creationId xmlns:p14="http://schemas.microsoft.com/office/powerpoint/2010/main" val="99368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91E4B-854C-431A-8746-3EE8656E4105}" type="datetimeFigureOut">
              <a:rPr lang="en-GB" smtClean="0"/>
              <a:t>06/02/2017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71600-5AAD-480D-89CE-DD0D4F4C3A50}" type="slidenum">
              <a:rPr lang="en-GB" smtClean="0"/>
              <a:t>‹nr.›</a:t>
            </a:fld>
            <a:endParaRPr lang="en-GB"/>
          </a:p>
        </p:txBody>
      </p:sp>
    </p:spTree>
    <p:extLst>
      <p:ext uri="{BB962C8B-B14F-4D97-AF65-F5344CB8AC3E}">
        <p14:creationId xmlns:p14="http://schemas.microsoft.com/office/powerpoint/2010/main" val="1519372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Click to edit Master text styles</a:t>
            </a:r>
          </a:p>
          <a:p>
            <a:pPr lvl="1"/>
            <a:r>
              <a:rPr lang="nl-NL" altLang="en-US" smtClean="0"/>
              <a:t>Second level</a:t>
            </a:r>
          </a:p>
          <a:p>
            <a:pPr lvl="2"/>
            <a:r>
              <a:rPr lang="nl-NL" altLang="en-US" smtClean="0"/>
              <a:t>Third level</a:t>
            </a:r>
          </a:p>
          <a:p>
            <a:pPr lvl="3"/>
            <a:r>
              <a:rPr lang="nl-NL" altLang="en-US" smtClean="0"/>
              <a:t>Fourth level</a:t>
            </a:r>
          </a:p>
          <a:p>
            <a:pPr lvl="4"/>
            <a:r>
              <a:rPr lang="nl-NL" altLang="en-US" smtClean="0"/>
              <a:t>Fifth level</a:t>
            </a:r>
          </a:p>
        </p:txBody>
      </p:sp>
      <p:sp>
        <p:nvSpPr>
          <p:cNvPr id="37896"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defRPr/>
            </a:pPr>
            <a:endParaRPr lang="nl-NL">
              <a:solidFill>
                <a:srgbClr val="000000"/>
              </a:solidFill>
            </a:endParaRPr>
          </a:p>
        </p:txBody>
      </p:sp>
      <p:sp>
        <p:nvSpPr>
          <p:cNvPr id="37897"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defRPr/>
            </a:pPr>
            <a:endParaRPr lang="nl-NL">
              <a:solidFill>
                <a:srgbClr val="000000"/>
              </a:solidFill>
            </a:endParaRPr>
          </a:p>
        </p:txBody>
      </p:sp>
      <p:sp>
        <p:nvSpPr>
          <p:cNvPr id="37898"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fontAlgn="base">
              <a:spcBef>
                <a:spcPct val="0"/>
              </a:spcBef>
              <a:spcAft>
                <a:spcPct val="0"/>
              </a:spcAft>
              <a:defRPr/>
            </a:pPr>
            <a:fld id="{541D47E0-1B85-4290-AA20-F54EB918048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386025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Click to edit Master text styles</a:t>
            </a:r>
          </a:p>
          <a:p>
            <a:pPr lvl="1"/>
            <a:r>
              <a:rPr lang="nl-NL" altLang="en-US" smtClean="0"/>
              <a:t>Second level</a:t>
            </a:r>
          </a:p>
          <a:p>
            <a:pPr lvl="2"/>
            <a:r>
              <a:rPr lang="nl-NL" altLang="en-US" smtClean="0"/>
              <a:t>Third level</a:t>
            </a:r>
          </a:p>
          <a:p>
            <a:pPr lvl="3"/>
            <a:r>
              <a:rPr lang="nl-NL" altLang="en-US" smtClean="0"/>
              <a:t>Fourth level</a:t>
            </a:r>
          </a:p>
          <a:p>
            <a:pPr lvl="4"/>
            <a:r>
              <a:rPr lang="nl-NL" altLang="en-US" smtClean="0"/>
              <a:t>Fifth level</a:t>
            </a:r>
          </a:p>
        </p:txBody>
      </p:sp>
      <p:sp>
        <p:nvSpPr>
          <p:cNvPr id="37896"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defRPr/>
            </a:pPr>
            <a:endParaRPr lang="nl-NL">
              <a:solidFill>
                <a:srgbClr val="000000"/>
              </a:solidFill>
            </a:endParaRPr>
          </a:p>
        </p:txBody>
      </p:sp>
      <p:sp>
        <p:nvSpPr>
          <p:cNvPr id="37897"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defRPr/>
            </a:pPr>
            <a:endParaRPr lang="nl-NL">
              <a:solidFill>
                <a:srgbClr val="000000"/>
              </a:solidFill>
            </a:endParaRPr>
          </a:p>
        </p:txBody>
      </p:sp>
      <p:sp>
        <p:nvSpPr>
          <p:cNvPr id="37898"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fontAlgn="base">
              <a:spcBef>
                <a:spcPct val="0"/>
              </a:spcBef>
              <a:spcAft>
                <a:spcPct val="0"/>
              </a:spcAft>
              <a:defRPr/>
            </a:pPr>
            <a:fld id="{541D47E0-1B85-4290-AA20-F54EB918048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913333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a:solidFill>
                  <a:srgbClr val="000000"/>
                </a:solidFill>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Click to edit Master text styles</a:t>
            </a:r>
          </a:p>
          <a:p>
            <a:pPr lvl="1"/>
            <a:r>
              <a:rPr lang="nl-NL" altLang="en-US" smtClean="0"/>
              <a:t>Second level</a:t>
            </a:r>
          </a:p>
          <a:p>
            <a:pPr lvl="2"/>
            <a:r>
              <a:rPr lang="nl-NL" altLang="en-US" smtClean="0"/>
              <a:t>Third level</a:t>
            </a:r>
          </a:p>
          <a:p>
            <a:pPr lvl="3"/>
            <a:r>
              <a:rPr lang="nl-NL" altLang="en-US" smtClean="0"/>
              <a:t>Fourth level</a:t>
            </a:r>
          </a:p>
          <a:p>
            <a:pPr lvl="4"/>
            <a:r>
              <a:rPr lang="nl-NL" altLang="en-US" smtClean="0"/>
              <a:t>Fifth level</a:t>
            </a:r>
          </a:p>
        </p:txBody>
      </p:sp>
      <p:sp>
        <p:nvSpPr>
          <p:cNvPr id="37896"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defRPr/>
            </a:pPr>
            <a:endParaRPr lang="nl-NL">
              <a:solidFill>
                <a:srgbClr val="000000"/>
              </a:solidFill>
            </a:endParaRPr>
          </a:p>
        </p:txBody>
      </p:sp>
      <p:sp>
        <p:nvSpPr>
          <p:cNvPr id="37897"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defRPr/>
            </a:pPr>
            <a:endParaRPr lang="nl-NL">
              <a:solidFill>
                <a:srgbClr val="000000"/>
              </a:solidFill>
            </a:endParaRPr>
          </a:p>
        </p:txBody>
      </p:sp>
      <p:sp>
        <p:nvSpPr>
          <p:cNvPr id="37898"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fontAlgn="base">
              <a:spcBef>
                <a:spcPct val="0"/>
              </a:spcBef>
              <a:spcAft>
                <a:spcPct val="0"/>
              </a:spcAft>
              <a:defRPr/>
            </a:pPr>
            <a:fld id="{541D47E0-1B85-4290-AA20-F54EB918048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30234453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hyperlink" Target="http://www.google.nl/imgres?imgurl=http://www.humgen.nl/lab-vdeutekom/logo_lumc.gif&amp;imgrefurl=http://www.humgen.nl/lab-vdeutekom/main%20voor%20ouders.html&amp;usg=__E9_Oez4gj2Ek_Sv_8G3bYhkh1oc=&amp;h=148&amp;w=150&amp;sz=5&amp;hl=nl&amp;start=2&amp;itbs=1&amp;tbnid=6nJw0aG0wbr7rM:&amp;tbnh=95&amp;tbnw=96&amp;prev=/images?q=lumc+logo&amp;hl=nl&amp;gbv=2&amp;tbs=isch:1" TargetMode="Externa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http://t0.gstatic.com/images?q=tbn:6nJw0aG0wbr7rM:http://www.humgen.nl/lab-vdeutekom/logo_lumc.gif"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http://www.neonatologiestudies.nl/upload/PharmaCool-Onderzoeksprotocol%20DEF%2009052011.pdf" TargetMode="External"/><Relationship Id="rId2" Type="http://schemas.openxmlformats.org/officeDocument/2006/relationships/slide" Target="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nl-NL" altLang="en-US" b="1" dirty="0" smtClean="0">
                <a:solidFill>
                  <a:srgbClr val="0033CC"/>
                </a:solidFill>
              </a:rPr>
              <a:t>Perinatale Audit</a:t>
            </a:r>
            <a:r>
              <a:rPr lang="nl-NL" altLang="en-US" dirty="0" smtClean="0"/>
              <a:t> </a:t>
            </a:r>
            <a:br>
              <a:rPr lang="nl-NL" altLang="en-US" dirty="0" smtClean="0"/>
            </a:br>
            <a:r>
              <a:rPr lang="nl-NL" altLang="en-US" b="1" dirty="0" smtClean="0">
                <a:solidFill>
                  <a:srgbClr val="0033CC"/>
                </a:solidFill>
              </a:rPr>
              <a:t>Thema</a:t>
            </a:r>
            <a:r>
              <a:rPr lang="nl-NL" altLang="en-US" dirty="0" smtClean="0">
                <a:solidFill>
                  <a:srgbClr val="0033CC"/>
                </a:solidFill>
              </a:rPr>
              <a:t> </a:t>
            </a:r>
            <a:r>
              <a:rPr lang="nl-NL" altLang="en-US" b="1" dirty="0" smtClean="0">
                <a:solidFill>
                  <a:srgbClr val="0033CC"/>
                </a:solidFill>
              </a:rPr>
              <a:t>2017-2019</a:t>
            </a:r>
            <a:endParaRPr lang="en-US" altLang="en-US" b="1" dirty="0" smtClean="0">
              <a:solidFill>
                <a:srgbClr val="0033CC"/>
              </a:solidFill>
            </a:endParaRPr>
          </a:p>
        </p:txBody>
      </p:sp>
      <p:sp>
        <p:nvSpPr>
          <p:cNvPr id="2051" name="Rectangle 3"/>
          <p:cNvSpPr>
            <a:spLocks noGrp="1" noChangeArrowheads="1"/>
          </p:cNvSpPr>
          <p:nvPr>
            <p:ph type="subTitle" idx="1"/>
          </p:nvPr>
        </p:nvSpPr>
        <p:spPr/>
        <p:txBody>
          <a:bodyPr/>
          <a:lstStyle/>
          <a:p>
            <a:pPr eaLnBrk="1" hangingPunct="1">
              <a:defRPr/>
            </a:pPr>
            <a:endParaRPr lang="en-US" b="1" dirty="0" smtClean="0">
              <a:solidFill>
                <a:schemeClr val="accent1"/>
              </a:solidFill>
              <a:effectLst>
                <a:outerShdw blurRad="38100" dist="38100" dir="2700000" algn="tl">
                  <a:srgbClr val="C0C0C0"/>
                </a:outerShdw>
              </a:effectLst>
            </a:endParaRPr>
          </a:p>
        </p:txBody>
      </p:sp>
      <p:pic>
        <p:nvPicPr>
          <p:cNvPr id="3077" name="ipf6nJw0aG0wbr7rM:" descr="http://t0.gstatic.com/images?q=tbn:6nJw0aG0wbr7rM:http://www.humgen.nl/lab-vdeutekom/logo_lumc.gif">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75656" y="3429000"/>
            <a:ext cx="1008112" cy="99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385" y="44624"/>
            <a:ext cx="37068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455379"/>
            <a:ext cx="1354460" cy="94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8227" y="3455378"/>
            <a:ext cx="1805901" cy="94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21286" t="6505" r="19052" b="18043"/>
          <a:stretch/>
        </p:blipFill>
        <p:spPr bwMode="auto">
          <a:xfrm>
            <a:off x="1433774" y="4444040"/>
            <a:ext cx="5348415" cy="69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6136" y="3501008"/>
            <a:ext cx="280690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0192" y="3977258"/>
            <a:ext cx="1981200" cy="61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25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Flow </a:t>
            </a:r>
            <a:r>
              <a:rPr lang="nl-NL" dirty="0" err="1" smtClean="0"/>
              <a:t>chart</a:t>
            </a:r>
            <a:endParaRPr lang="en-GB"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76875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61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Rol van de ouders bij de audit</a:t>
            </a:r>
            <a:endParaRPr lang="en-GB" dirty="0"/>
          </a:p>
        </p:txBody>
      </p:sp>
      <p:sp>
        <p:nvSpPr>
          <p:cNvPr id="3" name="Content Placeholder 2"/>
          <p:cNvSpPr>
            <a:spLocks noGrp="1"/>
          </p:cNvSpPr>
          <p:nvPr>
            <p:ph idx="1"/>
          </p:nvPr>
        </p:nvSpPr>
        <p:spPr/>
        <p:txBody>
          <a:bodyPr/>
          <a:lstStyle/>
          <a:p>
            <a:pPr marL="0" indent="0" algn="ctr">
              <a:buNone/>
            </a:pPr>
            <a:r>
              <a:rPr lang="nl-NL" dirty="0" smtClean="0"/>
              <a:t>Dit vindt de politiek:</a:t>
            </a:r>
            <a:endParaRPr lang="nl-NL" sz="2000" dirty="0"/>
          </a:p>
          <a:p>
            <a:r>
              <a:rPr lang="nl-NL" sz="2000" dirty="0" smtClean="0"/>
              <a:t>beroepsgroepen </a:t>
            </a:r>
            <a:r>
              <a:rPr lang="nl-NL" sz="2000" b="1" dirty="0" smtClean="0"/>
              <a:t>moeten</a:t>
            </a:r>
            <a:r>
              <a:rPr lang="nl-NL" sz="2000" dirty="0" smtClean="0"/>
              <a:t> samen een </a:t>
            </a:r>
            <a:r>
              <a:rPr lang="nl-NL" sz="2000" dirty="0"/>
              <a:t>experiment </a:t>
            </a:r>
            <a:r>
              <a:rPr lang="nl-NL" sz="2000" dirty="0" smtClean="0"/>
              <a:t>starten </a:t>
            </a:r>
            <a:r>
              <a:rPr lang="nl-NL" sz="2000" dirty="0"/>
              <a:t>waarin ouders proactief worden uitgenodigd als hun kind besproken wordt in de lokale perinatale </a:t>
            </a:r>
            <a:r>
              <a:rPr lang="nl-NL" sz="2000" dirty="0" smtClean="0"/>
              <a:t>audit</a:t>
            </a:r>
          </a:p>
          <a:p>
            <a:r>
              <a:rPr lang="nl-NL" sz="2000" dirty="0"/>
              <a:t>Het gaat daarbij </a:t>
            </a:r>
            <a:r>
              <a:rPr lang="nl-NL" sz="2000" dirty="0" smtClean="0"/>
              <a:t>niet </a:t>
            </a:r>
            <a:r>
              <a:rPr lang="nl-NL" sz="2000" dirty="0"/>
              <a:t>om deelname van de ouders aan de auditbespreking zelf, maar om de perceptie van de ouders over het gebeurde mee te laten wegen in het verbeteren van de zorg.</a:t>
            </a:r>
            <a:endParaRPr lang="en-GB" sz="2000" dirty="0"/>
          </a:p>
        </p:txBody>
      </p:sp>
    </p:spTree>
    <p:extLst>
      <p:ext uri="{BB962C8B-B14F-4D97-AF65-F5344CB8AC3E}">
        <p14:creationId xmlns:p14="http://schemas.microsoft.com/office/powerpoint/2010/main" val="410505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Rol van de ouders bij de audit</a:t>
            </a:r>
            <a:endParaRPr lang="en-GB" dirty="0"/>
          </a:p>
        </p:txBody>
      </p:sp>
      <p:sp>
        <p:nvSpPr>
          <p:cNvPr id="3" name="Content Placeholder 2"/>
          <p:cNvSpPr>
            <a:spLocks noGrp="1"/>
          </p:cNvSpPr>
          <p:nvPr>
            <p:ph idx="1"/>
          </p:nvPr>
        </p:nvSpPr>
        <p:spPr/>
        <p:txBody>
          <a:bodyPr/>
          <a:lstStyle/>
          <a:p>
            <a:pPr marL="0" indent="0" algn="ctr">
              <a:buNone/>
            </a:pPr>
            <a:r>
              <a:rPr lang="nl-NL" dirty="0" smtClean="0"/>
              <a:t>Dit is de stand van zaken:</a:t>
            </a:r>
          </a:p>
          <a:p>
            <a:r>
              <a:rPr lang="nl-NL" dirty="0" smtClean="0"/>
              <a:t>Groep gevormd van leden van de regioteams uit het hele land om format te bedenken</a:t>
            </a:r>
          </a:p>
          <a:p>
            <a:r>
              <a:rPr lang="nl-NL" dirty="0" smtClean="0"/>
              <a:t>Pilot in Nijmegen (zie artikel NTOG) n=2</a:t>
            </a:r>
          </a:p>
          <a:p>
            <a:endParaRPr lang="nl-NL" dirty="0"/>
          </a:p>
          <a:p>
            <a:pPr marL="0" indent="0">
              <a:buNone/>
            </a:pPr>
            <a:endParaRPr lang="en-GB" dirty="0"/>
          </a:p>
        </p:txBody>
      </p:sp>
    </p:spTree>
    <p:extLst>
      <p:ext uri="{BB962C8B-B14F-4D97-AF65-F5344CB8AC3E}">
        <p14:creationId xmlns:p14="http://schemas.microsoft.com/office/powerpoint/2010/main" val="277387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nl-NL" b="1" smtClean="0"/>
              <a:t>Regioteam Leiden </a:t>
            </a:r>
            <a:endParaRPr lang="nl-NL" altLang="nl-NL" b="1" smtClean="0"/>
          </a:p>
        </p:txBody>
      </p:sp>
      <p:sp>
        <p:nvSpPr>
          <p:cNvPr id="5123" name="Content Placeholder 2"/>
          <p:cNvSpPr>
            <a:spLocks noGrp="1"/>
          </p:cNvSpPr>
          <p:nvPr>
            <p:ph idx="1"/>
          </p:nvPr>
        </p:nvSpPr>
        <p:spPr/>
        <p:txBody>
          <a:bodyPr/>
          <a:lstStyle/>
          <a:p>
            <a:pPr marL="0" indent="0">
              <a:buFont typeface="Wingdings" pitchFamily="2" charset="2"/>
              <a:buNone/>
            </a:pPr>
            <a:endParaRPr lang="nl-NL" altLang="nl-NL" dirty="0"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50838"/>
            <a:ext cx="16192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218037861"/>
              </p:ext>
            </p:extLst>
          </p:nvPr>
        </p:nvGraphicFramePr>
        <p:xfrm>
          <a:off x="1475656" y="1844824"/>
          <a:ext cx="7236544" cy="4168472"/>
        </p:xfrm>
        <a:graphic>
          <a:graphicData uri="http://schemas.openxmlformats.org/drawingml/2006/table">
            <a:tbl>
              <a:tblPr firstRow="1" bandRow="1">
                <a:tableStyleId>{5C22544A-7EE6-4342-B048-85BDC9FD1C3A}</a:tableStyleId>
              </a:tblPr>
              <a:tblGrid>
                <a:gridCol w="3618272"/>
                <a:gridCol w="3618272"/>
              </a:tblGrid>
              <a:tr h="504056">
                <a:tc>
                  <a:txBody>
                    <a:bodyPr/>
                    <a:lstStyle/>
                    <a:p>
                      <a:r>
                        <a:rPr lang="nl-NL" dirty="0" smtClean="0"/>
                        <a:t>Functie</a:t>
                      </a:r>
                      <a:endParaRPr lang="en-GB" dirty="0"/>
                    </a:p>
                  </a:txBody>
                  <a:tcPr/>
                </a:tc>
                <a:tc>
                  <a:txBody>
                    <a:bodyPr/>
                    <a:lstStyle/>
                    <a:p>
                      <a:endParaRPr lang="en-GB" dirty="0"/>
                    </a:p>
                  </a:txBody>
                  <a:tcPr/>
                </a:tc>
              </a:tr>
              <a:tr h="504056">
                <a:tc>
                  <a:txBody>
                    <a:bodyPr/>
                    <a:lstStyle/>
                    <a:p>
                      <a:r>
                        <a:rPr lang="nl-NL" dirty="0" smtClean="0"/>
                        <a:t>voorzitter</a:t>
                      </a:r>
                      <a:endParaRPr lang="en-GB" dirty="0"/>
                    </a:p>
                  </a:txBody>
                  <a:tcPr/>
                </a:tc>
                <a:tc>
                  <a:txBody>
                    <a:bodyPr/>
                    <a:lstStyle/>
                    <a:p>
                      <a:r>
                        <a:rPr lang="nl-NL" dirty="0" smtClean="0"/>
                        <a:t>Monique Rijken (LUMC)</a:t>
                      </a:r>
                      <a:endParaRPr lang="en-GB" dirty="0"/>
                    </a:p>
                  </a:txBody>
                  <a:tcPr/>
                </a:tc>
              </a:tr>
              <a:tr h="504056">
                <a:tc>
                  <a:txBody>
                    <a:bodyPr/>
                    <a:lstStyle/>
                    <a:p>
                      <a:r>
                        <a:rPr lang="nl-NL" dirty="0" err="1" smtClean="0"/>
                        <a:t>vice</a:t>
                      </a:r>
                      <a:r>
                        <a:rPr lang="nl-NL" dirty="0" smtClean="0"/>
                        <a:t> voorzitter</a:t>
                      </a:r>
                      <a:endParaRPr lang="en-GB" dirty="0"/>
                    </a:p>
                  </a:txBody>
                  <a:tcPr/>
                </a:tc>
                <a:tc>
                  <a:txBody>
                    <a:bodyPr/>
                    <a:lstStyle/>
                    <a:p>
                      <a:r>
                        <a:rPr lang="nl-NL" dirty="0" smtClean="0"/>
                        <a:t>Claudia</a:t>
                      </a:r>
                      <a:r>
                        <a:rPr lang="nl-NL" baseline="0" dirty="0" smtClean="0"/>
                        <a:t> v </a:t>
                      </a:r>
                      <a:r>
                        <a:rPr lang="nl-NL" baseline="0" dirty="0" err="1" smtClean="0"/>
                        <a:t>Meir</a:t>
                      </a:r>
                      <a:r>
                        <a:rPr lang="nl-NL" baseline="0" dirty="0" smtClean="0"/>
                        <a:t> (GHZ)</a:t>
                      </a:r>
                      <a:endParaRPr lang="en-GB" dirty="0"/>
                    </a:p>
                  </a:txBody>
                  <a:tcPr/>
                </a:tc>
              </a:tr>
              <a:tr h="504056">
                <a:tc>
                  <a:txBody>
                    <a:bodyPr/>
                    <a:lstStyle/>
                    <a:p>
                      <a:r>
                        <a:rPr lang="nl-NL" dirty="0" smtClean="0"/>
                        <a:t>regio coördinator</a:t>
                      </a:r>
                      <a:endParaRPr lang="en-GB" dirty="0"/>
                    </a:p>
                  </a:txBody>
                  <a:tcPr/>
                </a:tc>
                <a:tc>
                  <a:txBody>
                    <a:bodyPr/>
                    <a:lstStyle/>
                    <a:p>
                      <a:r>
                        <a:rPr lang="nl-NL" dirty="0" smtClean="0"/>
                        <a:t>Birgit </a:t>
                      </a:r>
                      <a:r>
                        <a:rPr lang="nl-NL" dirty="0" err="1" smtClean="0"/>
                        <a:t>vd</a:t>
                      </a:r>
                      <a:r>
                        <a:rPr lang="nl-NL" baseline="0" dirty="0" smtClean="0"/>
                        <a:t> Goes (LUMC)</a:t>
                      </a:r>
                      <a:endParaRPr lang="en-GB" dirty="0"/>
                    </a:p>
                  </a:txBody>
                  <a:tcPr/>
                </a:tc>
              </a:tr>
              <a:tr h="504056">
                <a:tc>
                  <a:txBody>
                    <a:bodyPr/>
                    <a:lstStyle/>
                    <a:p>
                      <a:r>
                        <a:rPr lang="nl-NL" dirty="0" smtClean="0"/>
                        <a:t>Lid kinderarts</a:t>
                      </a:r>
                      <a:endParaRPr lang="en-GB" dirty="0"/>
                    </a:p>
                  </a:txBody>
                  <a:tcPr/>
                </a:tc>
                <a:tc>
                  <a:txBody>
                    <a:bodyPr/>
                    <a:lstStyle/>
                    <a:p>
                      <a:r>
                        <a:rPr lang="nl-NL" dirty="0" smtClean="0"/>
                        <a:t>Janneke </a:t>
                      </a:r>
                      <a:r>
                        <a:rPr lang="nl-NL" dirty="0" err="1" smtClean="0"/>
                        <a:t>Kreijen</a:t>
                      </a:r>
                      <a:r>
                        <a:rPr lang="nl-NL" dirty="0" smtClean="0"/>
                        <a:t> (HMC)</a:t>
                      </a:r>
                    </a:p>
                    <a:p>
                      <a:r>
                        <a:rPr lang="nl-NL" dirty="0" smtClean="0"/>
                        <a:t>Jeannette v </a:t>
                      </a:r>
                      <a:r>
                        <a:rPr lang="nl-NL" dirty="0" err="1" smtClean="0"/>
                        <a:t>Lindern</a:t>
                      </a:r>
                      <a:r>
                        <a:rPr lang="nl-NL" baseline="0" dirty="0" smtClean="0"/>
                        <a:t> (GHZ)</a:t>
                      </a:r>
                      <a:endParaRPr lang="en-GB" dirty="0"/>
                    </a:p>
                  </a:txBody>
                  <a:tcPr/>
                </a:tc>
              </a:tr>
              <a:tr h="504056">
                <a:tc>
                  <a:txBody>
                    <a:bodyPr/>
                    <a:lstStyle/>
                    <a:p>
                      <a:r>
                        <a:rPr lang="nl-NL" dirty="0" smtClean="0"/>
                        <a:t>Lid verloskundige</a:t>
                      </a:r>
                      <a:endParaRPr lang="en-GB" dirty="0"/>
                    </a:p>
                  </a:txBody>
                  <a:tcPr/>
                </a:tc>
                <a:tc>
                  <a:txBody>
                    <a:bodyPr/>
                    <a:lstStyle/>
                    <a:p>
                      <a:r>
                        <a:rPr lang="nl-NL" dirty="0" smtClean="0"/>
                        <a:t>Jeanette</a:t>
                      </a:r>
                      <a:r>
                        <a:rPr lang="nl-NL" baseline="0" dirty="0" smtClean="0"/>
                        <a:t> Mesman (LUMC)</a:t>
                      </a:r>
                      <a:endParaRPr lang="en-GB" dirty="0"/>
                    </a:p>
                  </a:txBody>
                  <a:tcPr/>
                </a:tc>
              </a:tr>
              <a:tr h="504056">
                <a:tc>
                  <a:txBody>
                    <a:bodyPr/>
                    <a:lstStyle/>
                    <a:p>
                      <a:r>
                        <a:rPr lang="nl-NL" dirty="0" smtClean="0"/>
                        <a:t>Lid gynaecoloog</a:t>
                      </a:r>
                      <a:endParaRPr lang="en-GB" dirty="0"/>
                    </a:p>
                  </a:txBody>
                  <a:tcPr/>
                </a:tc>
                <a:tc>
                  <a:txBody>
                    <a:bodyPr/>
                    <a:lstStyle/>
                    <a:p>
                      <a:r>
                        <a:rPr lang="nl-NL" dirty="0" smtClean="0"/>
                        <a:t>Cas Holleboom (HMC)</a:t>
                      </a:r>
                      <a:endParaRPr lang="en-GB" dirty="0"/>
                    </a:p>
                  </a:txBody>
                  <a:tcPr/>
                </a:tc>
              </a:tr>
              <a:tr h="504056">
                <a:tc>
                  <a:txBody>
                    <a:bodyPr/>
                    <a:lstStyle/>
                    <a:p>
                      <a:r>
                        <a:rPr lang="nl-NL" dirty="0" smtClean="0"/>
                        <a:t>Lid patholoog</a:t>
                      </a:r>
                      <a:endParaRPr lang="en-GB" dirty="0"/>
                    </a:p>
                  </a:txBody>
                  <a:tcPr/>
                </a:tc>
                <a:tc>
                  <a:txBody>
                    <a:bodyPr/>
                    <a:lstStyle/>
                    <a:p>
                      <a:r>
                        <a:rPr lang="nl-NL" dirty="0" smtClean="0"/>
                        <a:t>Rosita</a:t>
                      </a:r>
                      <a:r>
                        <a:rPr lang="nl-NL" baseline="0" dirty="0" smtClean="0"/>
                        <a:t> ten Berge (</a:t>
                      </a:r>
                      <a:r>
                        <a:rPr lang="nl-NL" baseline="0" dirty="0" err="1" smtClean="0"/>
                        <a:t>Haga</a:t>
                      </a:r>
                      <a:r>
                        <a:rPr lang="nl-NL" baseline="0" dirty="0" smtClean="0"/>
                        <a:t>)</a:t>
                      </a:r>
                      <a:endParaRPr lang="en-GB" dirty="0"/>
                    </a:p>
                  </a:txBody>
                  <a:tcPr/>
                </a:tc>
              </a:tr>
            </a:tbl>
          </a:graphicData>
        </a:graphic>
      </p:graphicFrame>
    </p:spTree>
    <p:extLst>
      <p:ext uri="{BB962C8B-B14F-4D97-AF65-F5344CB8AC3E}">
        <p14:creationId xmlns:p14="http://schemas.microsoft.com/office/powerpoint/2010/main" val="390675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altLang="en-US" b="1" dirty="0" smtClean="0"/>
              <a:t>Landelijk thema 2017- 2019 </a:t>
            </a:r>
            <a:endParaRPr lang="en-US" altLang="en-US" b="1" dirty="0" smtClean="0"/>
          </a:p>
        </p:txBody>
      </p:sp>
      <p:sp>
        <p:nvSpPr>
          <p:cNvPr id="6147" name="Rectangle 3"/>
          <p:cNvSpPr>
            <a:spLocks noGrp="1" noChangeArrowheads="1"/>
          </p:cNvSpPr>
          <p:nvPr>
            <p:ph type="body" idx="1"/>
          </p:nvPr>
        </p:nvSpPr>
        <p:spPr/>
        <p:txBody>
          <a:bodyPr/>
          <a:lstStyle/>
          <a:p>
            <a:pPr marL="0" indent="0" algn="ctr" eaLnBrk="1" hangingPunct="1">
              <a:lnSpc>
                <a:spcPct val="90000"/>
              </a:lnSpc>
              <a:buNone/>
            </a:pPr>
            <a:r>
              <a:rPr lang="en-US" altLang="en-US" b="1" dirty="0" smtClean="0">
                <a:solidFill>
                  <a:srgbClr val="0033CC"/>
                </a:solidFill>
              </a:rPr>
              <a:t>4 </a:t>
            </a:r>
            <a:r>
              <a:rPr lang="en-US" altLang="en-US" b="1" dirty="0" err="1" smtClean="0">
                <a:solidFill>
                  <a:srgbClr val="0033CC"/>
                </a:solidFill>
              </a:rPr>
              <a:t>thema’s</a:t>
            </a:r>
            <a:r>
              <a:rPr lang="en-US" altLang="en-US" b="1" dirty="0" smtClean="0">
                <a:solidFill>
                  <a:srgbClr val="0033CC"/>
                </a:solidFill>
              </a:rPr>
              <a:t>: </a:t>
            </a:r>
          </a:p>
          <a:p>
            <a:pPr marL="0" indent="0">
              <a:buNone/>
            </a:pPr>
            <a:r>
              <a:rPr lang="en-GB" dirty="0" smtClean="0"/>
              <a:t> </a:t>
            </a:r>
            <a:r>
              <a:rPr lang="en-GB" dirty="0"/>
              <a:t>1. </a:t>
            </a:r>
            <a:r>
              <a:rPr lang="en-GB" dirty="0" err="1"/>
              <a:t>Maternale</a:t>
            </a:r>
            <a:r>
              <a:rPr lang="en-GB" dirty="0"/>
              <a:t> </a:t>
            </a:r>
            <a:r>
              <a:rPr lang="en-GB" dirty="0" err="1"/>
              <a:t>morbiditeit</a:t>
            </a:r>
            <a:r>
              <a:rPr lang="en-GB" dirty="0"/>
              <a:t>: </a:t>
            </a:r>
            <a:r>
              <a:rPr lang="en-GB" dirty="0" smtClean="0"/>
              <a:t>		</a:t>
            </a:r>
            <a:r>
              <a:rPr lang="en-GB" b="1" dirty="0" err="1" smtClean="0">
                <a:solidFill>
                  <a:srgbClr val="0033CC"/>
                </a:solidFill>
              </a:rPr>
              <a:t>uterusruptuur</a:t>
            </a:r>
            <a:r>
              <a:rPr lang="en-GB" b="1" dirty="0" smtClean="0">
                <a:solidFill>
                  <a:srgbClr val="0033CC"/>
                </a:solidFill>
              </a:rPr>
              <a:t> </a:t>
            </a:r>
          </a:p>
          <a:p>
            <a:pPr marL="0" indent="0">
              <a:buNone/>
            </a:pPr>
            <a:r>
              <a:rPr lang="en-GB" dirty="0" smtClean="0"/>
              <a:t>2</a:t>
            </a:r>
            <a:r>
              <a:rPr lang="en-GB" dirty="0"/>
              <a:t>. </a:t>
            </a:r>
            <a:r>
              <a:rPr lang="en-GB" dirty="0" err="1"/>
              <a:t>Neonatale</a:t>
            </a:r>
            <a:r>
              <a:rPr lang="en-GB" dirty="0"/>
              <a:t> </a:t>
            </a:r>
            <a:r>
              <a:rPr lang="en-GB" dirty="0" err="1"/>
              <a:t>morbiditeit</a:t>
            </a:r>
            <a:r>
              <a:rPr lang="en-GB" dirty="0"/>
              <a:t>: </a:t>
            </a:r>
            <a:r>
              <a:rPr lang="en-GB" dirty="0" smtClean="0"/>
              <a:t>	</a:t>
            </a:r>
            <a:r>
              <a:rPr lang="en-GB" b="1" dirty="0" err="1" smtClean="0">
                <a:solidFill>
                  <a:srgbClr val="0033CC"/>
                </a:solidFill>
              </a:rPr>
              <a:t>hyperbilirubinemie</a:t>
            </a:r>
            <a:r>
              <a:rPr lang="en-GB" b="1" dirty="0" smtClean="0">
                <a:solidFill>
                  <a:srgbClr val="0033CC"/>
                </a:solidFill>
              </a:rPr>
              <a:t> </a:t>
            </a:r>
          </a:p>
          <a:p>
            <a:pPr marL="0" indent="0">
              <a:buNone/>
            </a:pPr>
            <a:r>
              <a:rPr lang="en-GB" dirty="0" smtClean="0"/>
              <a:t>3</a:t>
            </a:r>
            <a:r>
              <a:rPr lang="en-GB" dirty="0"/>
              <a:t>. </a:t>
            </a:r>
            <a:r>
              <a:rPr lang="en-GB" dirty="0" smtClean="0"/>
              <a:t>à </a:t>
            </a:r>
            <a:r>
              <a:rPr lang="en-GB" dirty="0" err="1"/>
              <a:t>terme</a:t>
            </a:r>
            <a:r>
              <a:rPr lang="en-GB" dirty="0"/>
              <a:t> </a:t>
            </a:r>
            <a:r>
              <a:rPr lang="en-GB" dirty="0" err="1" smtClean="0"/>
              <a:t>asfyxie</a:t>
            </a:r>
            <a:r>
              <a:rPr lang="en-GB" dirty="0" smtClean="0"/>
              <a:t> </a:t>
            </a:r>
          </a:p>
          <a:p>
            <a:pPr marL="0" indent="0">
              <a:buNone/>
            </a:pPr>
            <a:r>
              <a:rPr lang="en-GB" dirty="0" smtClean="0"/>
              <a:t>4</a:t>
            </a:r>
            <a:r>
              <a:rPr lang="en-GB" dirty="0"/>
              <a:t>. Premature </a:t>
            </a:r>
            <a:r>
              <a:rPr lang="en-GB" dirty="0" err="1"/>
              <a:t>mortaliteit</a:t>
            </a:r>
            <a:r>
              <a:rPr lang="en-GB" dirty="0"/>
              <a:t> </a:t>
            </a:r>
            <a:endParaRPr lang="en-US" altLang="en-US" b="1" dirty="0" smtClean="0">
              <a:solidFill>
                <a:srgbClr val="0033CC"/>
              </a:solidFill>
            </a:endParaRPr>
          </a:p>
        </p:txBody>
      </p:sp>
      <p:pic>
        <p:nvPicPr>
          <p:cNvPr id="6148" name="Picture 5" descr="landkaart-nederland-provinc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404813"/>
            <a:ext cx="12954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648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altLang="en-US" b="1" dirty="0" smtClean="0"/>
              <a:t>Thema 1: uterus ruptuur</a:t>
            </a:r>
            <a:endParaRPr lang="en-US" altLang="en-US" b="1" dirty="0" smtClean="0"/>
          </a:p>
        </p:txBody>
      </p:sp>
      <p:sp>
        <p:nvSpPr>
          <p:cNvPr id="6147" name="Rectangle 3"/>
          <p:cNvSpPr>
            <a:spLocks noGrp="1" noChangeArrowheads="1"/>
          </p:cNvSpPr>
          <p:nvPr>
            <p:ph type="body" idx="1"/>
          </p:nvPr>
        </p:nvSpPr>
        <p:spPr/>
        <p:txBody>
          <a:bodyPr/>
          <a:lstStyle/>
          <a:p>
            <a:pPr marL="0" indent="0" algn="ctr">
              <a:buNone/>
            </a:pPr>
            <a:r>
              <a:rPr lang="nl-NL" sz="2000" b="1" dirty="0" smtClean="0"/>
              <a:t>Inclusie criteria</a:t>
            </a:r>
            <a:endParaRPr lang="en-GB" sz="2000" b="1" dirty="0" smtClean="0"/>
          </a:p>
          <a:p>
            <a:r>
              <a:rPr lang="nl-NL" sz="2000" dirty="0" smtClean="0"/>
              <a:t>Complete </a:t>
            </a:r>
            <a:r>
              <a:rPr lang="nl-NL" sz="2000" dirty="0"/>
              <a:t>(myometrium en peritoneum) of incomplete (myometrium met intact peritoneum) ruptuur van de uterus, waarbij er sprake is van minimaal één van de volgende criteria: </a:t>
            </a:r>
          </a:p>
          <a:p>
            <a:pPr marL="400050" lvl="1" indent="0">
              <a:buNone/>
            </a:pPr>
            <a:r>
              <a:rPr lang="nl-NL" sz="1600" dirty="0" smtClean="0"/>
              <a:t>- </a:t>
            </a:r>
            <a:r>
              <a:rPr lang="nl-NL" sz="1800" dirty="0" smtClean="0"/>
              <a:t>er </a:t>
            </a:r>
            <a:r>
              <a:rPr lang="nl-NL" sz="1800" dirty="0"/>
              <a:t>is sprake van maternale mortaliteit of morbiditeit, gedefinieerd als: (HPP (≥ 1000ml); </a:t>
            </a:r>
            <a:r>
              <a:rPr lang="nl-NL" sz="1800" dirty="0" err="1"/>
              <a:t>embolisatie</a:t>
            </a:r>
            <a:r>
              <a:rPr lang="nl-NL" sz="1800" dirty="0"/>
              <a:t> of hysterectomie), </a:t>
            </a:r>
            <a:r>
              <a:rPr lang="nl-NL" sz="1800" i="1" dirty="0"/>
              <a:t>en/of </a:t>
            </a:r>
            <a:endParaRPr lang="nl-NL" sz="1800" i="1" dirty="0" smtClean="0"/>
          </a:p>
          <a:p>
            <a:pPr marL="400050" lvl="1" indent="0">
              <a:buNone/>
            </a:pPr>
            <a:r>
              <a:rPr lang="nl-NL" sz="1800" dirty="0" smtClean="0"/>
              <a:t>- </a:t>
            </a:r>
            <a:r>
              <a:rPr lang="nl-NL" sz="1800" dirty="0"/>
              <a:t>er is sprake van foetale mortaliteit of </a:t>
            </a:r>
            <a:r>
              <a:rPr lang="nl-NL" sz="1800" dirty="0" smtClean="0"/>
              <a:t>morbiditeit (asfyxie)</a:t>
            </a:r>
            <a:endParaRPr lang="nl-NL" sz="1800" dirty="0"/>
          </a:p>
          <a:p>
            <a:pPr marL="400050" lvl="1" indent="0">
              <a:buNone/>
            </a:pPr>
            <a:r>
              <a:rPr lang="nl-NL" sz="1800" dirty="0" smtClean="0"/>
              <a:t>- er </a:t>
            </a:r>
            <a:r>
              <a:rPr lang="nl-NL" sz="1800" dirty="0"/>
              <a:t>is een verzoek tot audit vanuit de hulpverleners </a:t>
            </a:r>
            <a:r>
              <a:rPr lang="nl-NL" sz="1800" dirty="0" smtClean="0"/>
              <a:t>zelf</a:t>
            </a:r>
          </a:p>
          <a:p>
            <a:pPr marL="400050" lvl="1" indent="0">
              <a:buNone/>
            </a:pPr>
            <a:r>
              <a:rPr lang="nl-NL" sz="1800" dirty="0" smtClean="0"/>
              <a:t>- </a:t>
            </a:r>
            <a:r>
              <a:rPr lang="nl-NL" sz="1800" dirty="0"/>
              <a:t>o</a:t>
            </a:r>
            <a:r>
              <a:rPr lang="nl-NL" sz="1800" dirty="0" smtClean="0"/>
              <a:t>ngeacht zwangerschapsduur </a:t>
            </a:r>
            <a:endParaRPr lang="nl-NL" sz="1800" dirty="0"/>
          </a:p>
          <a:p>
            <a:pPr marL="0" indent="0" algn="ctr" eaLnBrk="1" hangingPunct="1">
              <a:lnSpc>
                <a:spcPct val="90000"/>
              </a:lnSpc>
              <a:buNone/>
            </a:pPr>
            <a:endParaRPr lang="en-US" altLang="en-US" b="1" dirty="0" smtClean="0">
              <a:solidFill>
                <a:srgbClr val="0033CC"/>
              </a:solidFill>
            </a:endParaRPr>
          </a:p>
        </p:txBody>
      </p:sp>
      <p:pic>
        <p:nvPicPr>
          <p:cNvPr id="6148" name="Picture 5" descr="landkaart-nederland-provinc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404813"/>
            <a:ext cx="12954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54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altLang="en-US" b="1" dirty="0" smtClean="0"/>
              <a:t>Thema 2: hyperbilirubinemie</a:t>
            </a:r>
            <a:endParaRPr lang="en-US" altLang="en-US" b="1" dirty="0" smtClean="0"/>
          </a:p>
        </p:txBody>
      </p:sp>
      <p:sp>
        <p:nvSpPr>
          <p:cNvPr id="6147" name="Rectangle 3"/>
          <p:cNvSpPr>
            <a:spLocks noGrp="1" noChangeArrowheads="1"/>
          </p:cNvSpPr>
          <p:nvPr>
            <p:ph type="body" idx="1"/>
          </p:nvPr>
        </p:nvSpPr>
        <p:spPr/>
        <p:txBody>
          <a:bodyPr/>
          <a:lstStyle/>
          <a:p>
            <a:pPr marL="0" indent="0" algn="ctr">
              <a:buNone/>
            </a:pPr>
            <a:r>
              <a:rPr lang="nl-NL" sz="2000" b="1" dirty="0" smtClean="0"/>
              <a:t>Inclusie criteria</a:t>
            </a:r>
            <a:endParaRPr lang="en-GB" sz="2000" b="1" dirty="0"/>
          </a:p>
          <a:p>
            <a:r>
              <a:rPr lang="nl-NL" sz="2000" dirty="0" smtClean="0"/>
              <a:t>pasgeborenen van </a:t>
            </a:r>
            <a:r>
              <a:rPr lang="nl-NL" sz="2000" dirty="0"/>
              <a:t>≥ 35.0 </a:t>
            </a:r>
            <a:r>
              <a:rPr lang="nl-NL" sz="2000" dirty="0" smtClean="0"/>
              <a:t>weken </a:t>
            </a:r>
          </a:p>
          <a:p>
            <a:r>
              <a:rPr lang="nl-NL" sz="2000" dirty="0" smtClean="0"/>
              <a:t>met </a:t>
            </a:r>
            <a:r>
              <a:rPr lang="nl-NL" sz="2000" dirty="0" err="1"/>
              <a:t>ongeconjugeerde</a:t>
            </a:r>
            <a:r>
              <a:rPr lang="nl-NL" sz="2000" dirty="0"/>
              <a:t> hyperbilirubinemie </a:t>
            </a:r>
            <a:endParaRPr lang="nl-NL" sz="2000" dirty="0" smtClean="0"/>
          </a:p>
          <a:p>
            <a:r>
              <a:rPr lang="nl-NL" sz="2000" dirty="0" smtClean="0"/>
              <a:t>totaal </a:t>
            </a:r>
            <a:r>
              <a:rPr lang="nl-NL" sz="2000" dirty="0"/>
              <a:t>serum bilirubine boven de wisseltherapiegrens </a:t>
            </a:r>
          </a:p>
          <a:p>
            <a:pPr marL="0" indent="0" algn="ctr">
              <a:buNone/>
            </a:pPr>
            <a:endParaRPr lang="en-GB" sz="2000" b="1" dirty="0" smtClean="0"/>
          </a:p>
          <a:p>
            <a:pPr marL="0" indent="0" algn="ctr">
              <a:buNone/>
            </a:pPr>
            <a:r>
              <a:rPr lang="en-GB" sz="2000" b="1" dirty="0" err="1" smtClean="0"/>
              <a:t>Exclusiecriteria</a:t>
            </a:r>
            <a:r>
              <a:rPr lang="en-GB" sz="2000" i="1" dirty="0" smtClean="0"/>
              <a:t> </a:t>
            </a:r>
            <a:endParaRPr lang="en-GB" sz="2000" i="1" dirty="0"/>
          </a:p>
          <a:p>
            <a:r>
              <a:rPr lang="en-GB" sz="2000" dirty="0" err="1" smtClean="0"/>
              <a:t>neonaten</a:t>
            </a:r>
            <a:r>
              <a:rPr lang="en-GB" sz="2000" dirty="0" smtClean="0"/>
              <a:t> </a:t>
            </a:r>
            <a:r>
              <a:rPr lang="en-GB" sz="2000" dirty="0"/>
              <a:t>met </a:t>
            </a:r>
            <a:r>
              <a:rPr lang="en-GB" sz="2000" dirty="0" err="1"/>
              <a:t>een</a:t>
            </a:r>
            <a:r>
              <a:rPr lang="en-GB" sz="2000" dirty="0"/>
              <a:t> </a:t>
            </a:r>
            <a:r>
              <a:rPr lang="en-GB" sz="2000" dirty="0" err="1"/>
              <a:t>hyperbilirubinemie</a:t>
            </a:r>
            <a:r>
              <a:rPr lang="en-GB" sz="2000" dirty="0"/>
              <a:t> op basis </a:t>
            </a:r>
            <a:r>
              <a:rPr lang="en-GB" sz="2000" dirty="0" smtClean="0"/>
              <a:t>van </a:t>
            </a:r>
            <a:r>
              <a:rPr lang="en-GB" sz="2000" dirty="0" err="1" smtClean="0"/>
              <a:t>een</a:t>
            </a:r>
            <a:r>
              <a:rPr lang="en-GB" sz="2000" dirty="0" smtClean="0"/>
              <a:t> </a:t>
            </a:r>
            <a:r>
              <a:rPr lang="en-GB" sz="2000" dirty="0" err="1" smtClean="0"/>
              <a:t>antenataal</a:t>
            </a:r>
            <a:r>
              <a:rPr lang="en-GB" sz="2000" dirty="0" smtClean="0"/>
              <a:t> </a:t>
            </a:r>
            <a:r>
              <a:rPr lang="en-GB" sz="2000" dirty="0" err="1"/>
              <a:t>bekende</a:t>
            </a:r>
            <a:r>
              <a:rPr lang="en-GB" sz="2000" dirty="0"/>
              <a:t> </a:t>
            </a:r>
            <a:r>
              <a:rPr lang="en-GB" sz="2000" dirty="0" err="1"/>
              <a:t>ernstige</a:t>
            </a:r>
            <a:r>
              <a:rPr lang="en-GB" sz="2000" dirty="0"/>
              <a:t> </a:t>
            </a:r>
            <a:r>
              <a:rPr lang="en-GB" sz="2000" dirty="0" err="1"/>
              <a:t>bloedgroep</a:t>
            </a:r>
            <a:r>
              <a:rPr lang="en-GB" sz="2000" dirty="0"/>
              <a:t> </a:t>
            </a:r>
            <a:r>
              <a:rPr lang="en-GB" sz="2000" dirty="0" err="1"/>
              <a:t>incompatibiliteit</a:t>
            </a:r>
            <a:r>
              <a:rPr lang="en-GB" sz="2000" dirty="0"/>
              <a:t> </a:t>
            </a:r>
            <a:r>
              <a:rPr lang="en-GB" sz="2000" dirty="0" smtClean="0"/>
              <a:t> </a:t>
            </a:r>
          </a:p>
          <a:p>
            <a:pPr algn="ctr"/>
            <a:r>
              <a:rPr lang="en-GB" sz="2000" dirty="0" err="1" smtClean="0"/>
              <a:t>neonaten</a:t>
            </a:r>
            <a:r>
              <a:rPr lang="en-GB" sz="2000" dirty="0" smtClean="0"/>
              <a:t> </a:t>
            </a:r>
            <a:r>
              <a:rPr lang="en-GB" sz="2000" dirty="0"/>
              <a:t>met </a:t>
            </a:r>
            <a:r>
              <a:rPr lang="en-GB" sz="2000" dirty="0" err="1"/>
              <a:t>een</a:t>
            </a:r>
            <a:r>
              <a:rPr lang="en-GB" sz="2000" dirty="0"/>
              <a:t> </a:t>
            </a:r>
            <a:r>
              <a:rPr lang="en-GB" sz="2000" dirty="0" err="1"/>
              <a:t>geconjugeerde</a:t>
            </a:r>
            <a:r>
              <a:rPr lang="en-GB" sz="2000" dirty="0"/>
              <a:t> </a:t>
            </a:r>
            <a:r>
              <a:rPr lang="en-GB" sz="2000" dirty="0" err="1"/>
              <a:t>hyperbilirubinemie</a:t>
            </a:r>
            <a:r>
              <a:rPr lang="en-GB" sz="2000" dirty="0"/>
              <a:t> </a:t>
            </a:r>
            <a:endParaRPr lang="en-US" altLang="en-US" sz="2000" b="1" dirty="0" smtClean="0">
              <a:solidFill>
                <a:srgbClr val="0033CC"/>
              </a:solidFill>
            </a:endParaRPr>
          </a:p>
        </p:txBody>
      </p:sp>
      <p:pic>
        <p:nvPicPr>
          <p:cNvPr id="6148" name="Picture 5" descr="landkaart-nederland-provinc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404813"/>
            <a:ext cx="6477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54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Bilicurves</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63284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88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altLang="en-US" b="1" dirty="0" smtClean="0"/>
              <a:t>Thema 3: a </a:t>
            </a:r>
            <a:r>
              <a:rPr lang="nl-NL" altLang="en-US" b="1" dirty="0" err="1" smtClean="0"/>
              <a:t>terme</a:t>
            </a:r>
            <a:r>
              <a:rPr lang="nl-NL" altLang="en-US" b="1" dirty="0" smtClean="0"/>
              <a:t> asfyxie</a:t>
            </a:r>
            <a:endParaRPr lang="en-US" altLang="en-US" b="1" dirty="0" smtClean="0"/>
          </a:p>
        </p:txBody>
      </p:sp>
      <p:sp>
        <p:nvSpPr>
          <p:cNvPr id="6147" name="Rectangle 3"/>
          <p:cNvSpPr>
            <a:spLocks noGrp="1" noChangeArrowheads="1"/>
          </p:cNvSpPr>
          <p:nvPr>
            <p:ph type="body" idx="1"/>
          </p:nvPr>
        </p:nvSpPr>
        <p:spPr/>
        <p:txBody>
          <a:bodyPr/>
          <a:lstStyle/>
          <a:p>
            <a:pPr marL="0" lvl="0" indent="0" algn="ctr">
              <a:buClr>
                <a:srgbClr val="006666"/>
              </a:buClr>
              <a:buNone/>
            </a:pPr>
            <a:r>
              <a:rPr lang="nl-NL" sz="2000" b="1" dirty="0">
                <a:solidFill>
                  <a:srgbClr val="000000"/>
                </a:solidFill>
              </a:rPr>
              <a:t>Inclusie </a:t>
            </a:r>
            <a:r>
              <a:rPr lang="nl-NL" sz="2000" b="1" dirty="0" smtClean="0">
                <a:solidFill>
                  <a:srgbClr val="000000"/>
                </a:solidFill>
              </a:rPr>
              <a:t>criteria</a:t>
            </a:r>
            <a:endParaRPr lang="en-GB" sz="4400" dirty="0">
              <a:solidFill>
                <a:srgbClr val="000000"/>
              </a:solidFill>
              <a:latin typeface="Arial"/>
            </a:endParaRPr>
          </a:p>
          <a:p>
            <a:r>
              <a:rPr lang="nl-NL" sz="2000" dirty="0" smtClean="0">
                <a:solidFill>
                  <a:srgbClr val="000000"/>
                </a:solidFill>
                <a:latin typeface="Arial"/>
              </a:rPr>
              <a:t>NICU-opname </a:t>
            </a:r>
            <a:r>
              <a:rPr lang="nl-NL" sz="2000" dirty="0">
                <a:solidFill>
                  <a:srgbClr val="000000"/>
                </a:solidFill>
                <a:latin typeface="Arial"/>
              </a:rPr>
              <a:t>(opname van minstens 24 uur) </a:t>
            </a:r>
            <a:endParaRPr lang="nl-NL" sz="2000" dirty="0" smtClean="0">
              <a:solidFill>
                <a:srgbClr val="000000"/>
              </a:solidFill>
              <a:latin typeface="Arial"/>
            </a:endParaRPr>
          </a:p>
          <a:p>
            <a:r>
              <a:rPr lang="nl-NL" sz="2000" dirty="0" smtClean="0">
                <a:solidFill>
                  <a:srgbClr val="000000"/>
                </a:solidFill>
                <a:latin typeface="Arial"/>
              </a:rPr>
              <a:t>zwangerschapsduur </a:t>
            </a:r>
            <a:r>
              <a:rPr lang="nl-NL" sz="2000" dirty="0">
                <a:solidFill>
                  <a:srgbClr val="000000"/>
                </a:solidFill>
                <a:latin typeface="Arial"/>
              </a:rPr>
              <a:t>≥ 37.0 </a:t>
            </a:r>
            <a:r>
              <a:rPr lang="nl-NL" sz="2000" dirty="0" smtClean="0">
                <a:solidFill>
                  <a:srgbClr val="000000"/>
                </a:solidFill>
                <a:latin typeface="Arial"/>
              </a:rPr>
              <a:t>weken</a:t>
            </a:r>
            <a:endParaRPr lang="nl-NL" sz="2000" dirty="0">
              <a:solidFill>
                <a:srgbClr val="000000"/>
              </a:solidFill>
              <a:latin typeface="Arial"/>
            </a:endParaRPr>
          </a:p>
          <a:p>
            <a:r>
              <a:rPr lang="nl-NL" sz="2000" dirty="0" smtClean="0">
                <a:solidFill>
                  <a:srgbClr val="000000"/>
                </a:solidFill>
                <a:latin typeface="Arial"/>
              </a:rPr>
              <a:t>met diagnose asfyxie </a:t>
            </a:r>
            <a:r>
              <a:rPr lang="nl-NL" sz="2000" dirty="0">
                <a:solidFill>
                  <a:srgbClr val="000000"/>
                </a:solidFill>
                <a:latin typeface="Arial"/>
              </a:rPr>
              <a:t>(vermeld in de ontslagbrief) </a:t>
            </a:r>
            <a:endParaRPr lang="nl-NL" sz="2000" dirty="0" smtClean="0">
              <a:solidFill>
                <a:srgbClr val="000000"/>
              </a:solidFill>
              <a:latin typeface="Arial"/>
            </a:endParaRPr>
          </a:p>
          <a:p>
            <a:r>
              <a:rPr lang="nl-NL" sz="2000" dirty="0">
                <a:solidFill>
                  <a:srgbClr val="000000"/>
                </a:solidFill>
                <a:latin typeface="Arial"/>
              </a:rPr>
              <a:t> </a:t>
            </a:r>
            <a:r>
              <a:rPr lang="nl-NL" sz="2000" dirty="0" smtClean="0">
                <a:solidFill>
                  <a:srgbClr val="000000"/>
                </a:solidFill>
                <a:latin typeface="Arial"/>
              </a:rPr>
              <a:t>zowel kinderen die in leven blijven als die overlijden binnen 28 dagen</a:t>
            </a:r>
          </a:p>
        </p:txBody>
      </p:sp>
      <p:pic>
        <p:nvPicPr>
          <p:cNvPr id="6148" name="Picture 5" descr="landkaart-nederland-provinc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404813"/>
            <a:ext cx="12954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54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Asfyxie: definitie van </a:t>
            </a:r>
            <a:r>
              <a:rPr lang="nl-NL" dirty="0" err="1" smtClean="0"/>
              <a:t>perined</a:t>
            </a:r>
            <a:endParaRPr lang="en-GB" dirty="0"/>
          </a:p>
        </p:txBody>
      </p:sp>
      <p:sp>
        <p:nvSpPr>
          <p:cNvPr id="3" name="Content Placeholder 2"/>
          <p:cNvSpPr>
            <a:spLocks noGrp="1"/>
          </p:cNvSpPr>
          <p:nvPr>
            <p:ph idx="1"/>
          </p:nvPr>
        </p:nvSpPr>
        <p:spPr/>
        <p:txBody>
          <a:bodyPr/>
          <a:lstStyle/>
          <a:p>
            <a:pPr marL="0" lvl="0" indent="0" eaLnBrk="1" fontAlgn="auto" hangingPunct="1">
              <a:spcBef>
                <a:spcPts val="0"/>
              </a:spcBef>
              <a:spcAft>
                <a:spcPts val="0"/>
              </a:spcAft>
              <a:buClrTx/>
              <a:buSzTx/>
              <a:buNone/>
              <a:defRPr/>
            </a:pPr>
            <a:r>
              <a:rPr lang="nl-NL" sz="1400" kern="1200" dirty="0">
                <a:solidFill>
                  <a:srgbClr val="666666"/>
                </a:solidFill>
                <a:latin typeface="Trebuchet MS"/>
              </a:rPr>
              <a:t>Opname op de </a:t>
            </a:r>
            <a:r>
              <a:rPr lang="nl-NL" sz="1400" kern="1200" dirty="0">
                <a:solidFill>
                  <a:srgbClr val="666666"/>
                </a:solidFill>
                <a:latin typeface="Trebuchet MS"/>
                <a:hlinkClick r:id="rId2" action="ppaction://hlinksldjump"/>
              </a:rPr>
              <a:t>NICU </a:t>
            </a:r>
            <a:r>
              <a:rPr lang="nl-NL" sz="1400" kern="1200" dirty="0">
                <a:solidFill>
                  <a:srgbClr val="666666"/>
                </a:solidFill>
                <a:latin typeface="Trebuchet MS"/>
              </a:rPr>
              <a:t>wegens een van de volgende redenen:</a:t>
            </a:r>
          </a:p>
          <a:p>
            <a:pPr marL="285750" lvl="0" indent="-285750" eaLnBrk="1" fontAlgn="auto" hangingPunct="1">
              <a:spcBef>
                <a:spcPts val="0"/>
              </a:spcBef>
              <a:spcAft>
                <a:spcPts val="0"/>
              </a:spcAft>
              <a:buClrTx/>
              <a:buSzTx/>
              <a:buFont typeface="Arial" pitchFamily="34" charset="0"/>
              <a:buChar char="•"/>
              <a:defRPr/>
            </a:pPr>
            <a:r>
              <a:rPr lang="nl-NL" sz="1400" kern="1200" dirty="0">
                <a:solidFill>
                  <a:srgbClr val="666666"/>
                </a:solidFill>
                <a:latin typeface="Trebuchet MS"/>
                <a:hlinkClick r:id="rId3"/>
              </a:rPr>
              <a:t>Indicatie voor therapeutische hypothermie</a:t>
            </a:r>
            <a:endParaRPr lang="nl-NL" sz="1400" kern="1200" dirty="0">
              <a:solidFill>
                <a:srgbClr val="666666"/>
              </a:solidFill>
              <a:latin typeface="Trebuchet MS"/>
            </a:endParaRPr>
          </a:p>
          <a:p>
            <a:pPr lvl="1" eaLnBrk="1" fontAlgn="auto" hangingPunct="1">
              <a:spcBef>
                <a:spcPts val="0"/>
              </a:spcBef>
              <a:spcAft>
                <a:spcPts val="0"/>
              </a:spcAft>
              <a:buClrTx/>
              <a:buSzTx/>
              <a:buFont typeface="Trebuchet MS" pitchFamily="34" charset="0"/>
              <a:buChar char="-"/>
              <a:defRPr/>
            </a:pPr>
            <a:r>
              <a:rPr lang="nl-NL" sz="1400" kern="1200" dirty="0">
                <a:solidFill>
                  <a:srgbClr val="666666"/>
                </a:solidFill>
                <a:latin typeface="Trebuchet MS"/>
                <a:ea typeface="+mn-ea"/>
                <a:cs typeface="+mn-cs"/>
              </a:rPr>
              <a:t>klinische asfyxie (AS ≤ 5, bij 5minuten) 			</a:t>
            </a:r>
            <a:r>
              <a:rPr lang="nl-NL" sz="1400" kern="1200" dirty="0">
                <a:solidFill>
                  <a:srgbClr val="666666"/>
                </a:solidFill>
                <a:latin typeface="Arial" charset="0"/>
                <a:ea typeface="+mn-ea"/>
                <a:cs typeface="+mn-cs"/>
              </a:rPr>
              <a:t>-</a:t>
            </a:r>
            <a:r>
              <a:rPr lang="nl-NL" sz="1400" i="1" kern="1200" dirty="0">
                <a:solidFill>
                  <a:srgbClr val="666666"/>
                </a:solidFill>
                <a:latin typeface="Arial" charset="0"/>
                <a:ea typeface="+mn-ea"/>
                <a:cs typeface="+mn-cs"/>
              </a:rPr>
              <a:t>of- </a:t>
            </a:r>
            <a:endParaRPr lang="nl-NL" sz="1400" i="1" kern="1200" dirty="0">
              <a:solidFill>
                <a:srgbClr val="666666"/>
              </a:solidFill>
              <a:latin typeface="Trebuchet MS"/>
              <a:ea typeface="+mn-ea"/>
              <a:cs typeface="+mn-cs"/>
            </a:endParaRPr>
          </a:p>
          <a:p>
            <a:pPr lvl="1" eaLnBrk="1" fontAlgn="auto" hangingPunct="1">
              <a:spcBef>
                <a:spcPts val="0"/>
              </a:spcBef>
              <a:spcAft>
                <a:spcPts val="0"/>
              </a:spcAft>
              <a:buClrTx/>
              <a:buSzTx/>
              <a:buFont typeface="Trebuchet MS" pitchFamily="34" charset="0"/>
              <a:buChar char="-"/>
              <a:defRPr/>
            </a:pPr>
            <a:r>
              <a:rPr lang="nl-NL" sz="1400" kern="1200" dirty="0">
                <a:solidFill>
                  <a:srgbClr val="666666"/>
                </a:solidFill>
                <a:latin typeface="Trebuchet MS"/>
                <a:ea typeface="+mn-ea"/>
                <a:cs typeface="+mn-cs"/>
              </a:rPr>
              <a:t>reanimatie/beademing gedurende &gt; 10 minuten na de geboorte 	</a:t>
            </a:r>
            <a:r>
              <a:rPr lang="nl-NL" sz="1400" kern="1200" dirty="0">
                <a:solidFill>
                  <a:srgbClr val="666666"/>
                </a:solidFill>
                <a:latin typeface="Arial" charset="0"/>
                <a:ea typeface="+mn-ea"/>
                <a:cs typeface="+mn-cs"/>
              </a:rPr>
              <a:t>-</a:t>
            </a:r>
            <a:r>
              <a:rPr lang="nl-NL" sz="1400" i="1" kern="1200" dirty="0">
                <a:solidFill>
                  <a:srgbClr val="666666"/>
                </a:solidFill>
                <a:latin typeface="Arial" charset="0"/>
                <a:ea typeface="+mn-ea"/>
                <a:cs typeface="+mn-cs"/>
              </a:rPr>
              <a:t>of- </a:t>
            </a:r>
            <a:endParaRPr lang="nl-NL" sz="1400" i="1" kern="1200" dirty="0">
              <a:solidFill>
                <a:srgbClr val="666666"/>
              </a:solidFill>
              <a:latin typeface="Trebuchet MS"/>
              <a:ea typeface="+mn-ea"/>
              <a:cs typeface="+mn-cs"/>
            </a:endParaRPr>
          </a:p>
          <a:p>
            <a:pPr marL="914400" lvl="2" indent="0" eaLnBrk="1" fontAlgn="auto" hangingPunct="1">
              <a:spcBef>
                <a:spcPts val="0"/>
              </a:spcBef>
              <a:spcAft>
                <a:spcPts val="0"/>
              </a:spcAft>
              <a:buClrTx/>
              <a:buSzTx/>
              <a:buNone/>
              <a:defRPr/>
            </a:pPr>
            <a:r>
              <a:rPr lang="nl-NL" sz="1400" kern="1200" dirty="0">
                <a:solidFill>
                  <a:srgbClr val="666666"/>
                </a:solidFill>
                <a:latin typeface="Trebuchet MS"/>
                <a:ea typeface="+mn-ea"/>
                <a:cs typeface="+mn-cs"/>
              </a:rPr>
              <a:t>(ook met masker/ballon)</a:t>
            </a:r>
          </a:p>
          <a:p>
            <a:pPr lvl="1" eaLnBrk="1" fontAlgn="auto" hangingPunct="1">
              <a:spcBef>
                <a:spcPts val="0"/>
              </a:spcBef>
              <a:spcAft>
                <a:spcPts val="0"/>
              </a:spcAft>
              <a:buClrTx/>
              <a:buSzTx/>
              <a:buFont typeface="Trebuchet MS" pitchFamily="34" charset="0"/>
              <a:buChar char="-"/>
              <a:defRPr/>
            </a:pPr>
            <a:r>
              <a:rPr lang="nl-NL" sz="1400" kern="1200" dirty="0">
                <a:solidFill>
                  <a:srgbClr val="666666"/>
                </a:solidFill>
                <a:latin typeface="Trebuchet MS"/>
                <a:ea typeface="+mn-ea"/>
                <a:cs typeface="+mn-cs"/>
              </a:rPr>
              <a:t>pH arteriële navelstrengbloed &lt; 7,0 				</a:t>
            </a:r>
            <a:r>
              <a:rPr lang="nl-NL" sz="1400" kern="1200" dirty="0">
                <a:solidFill>
                  <a:srgbClr val="666666"/>
                </a:solidFill>
                <a:latin typeface="Arial" charset="0"/>
                <a:ea typeface="+mn-ea"/>
                <a:cs typeface="+mn-cs"/>
              </a:rPr>
              <a:t>-</a:t>
            </a:r>
            <a:r>
              <a:rPr lang="nl-NL" sz="1400" i="1" kern="1200" dirty="0">
                <a:solidFill>
                  <a:srgbClr val="666666"/>
                </a:solidFill>
                <a:latin typeface="Arial" charset="0"/>
                <a:ea typeface="+mn-ea"/>
                <a:cs typeface="+mn-cs"/>
              </a:rPr>
              <a:t>of- </a:t>
            </a:r>
          </a:p>
          <a:p>
            <a:pPr lvl="1" eaLnBrk="1" fontAlgn="auto" hangingPunct="1">
              <a:spcBef>
                <a:spcPts val="0"/>
              </a:spcBef>
              <a:spcAft>
                <a:spcPts val="0"/>
              </a:spcAft>
              <a:buClrTx/>
              <a:buSzTx/>
              <a:buFont typeface="Trebuchet MS" pitchFamily="34" charset="0"/>
              <a:buChar char="-"/>
              <a:defRPr/>
            </a:pPr>
            <a:r>
              <a:rPr lang="nl-NL" sz="1400" kern="1200" dirty="0">
                <a:solidFill>
                  <a:srgbClr val="666666"/>
                </a:solidFill>
                <a:latin typeface="Trebuchet MS"/>
                <a:ea typeface="+mn-ea"/>
                <a:cs typeface="+mn-cs"/>
              </a:rPr>
              <a:t>base deficit  ≥ 16mmol/l</a:t>
            </a:r>
            <a:r>
              <a:rPr lang="nl-NL" sz="1400" kern="1200" dirty="0">
                <a:solidFill>
                  <a:srgbClr val="666666"/>
                </a:solidFill>
                <a:latin typeface="Arial" charset="0"/>
                <a:ea typeface="+mn-ea"/>
                <a:cs typeface="+mn-cs"/>
              </a:rPr>
              <a:t>					-</a:t>
            </a:r>
            <a:r>
              <a:rPr lang="nl-NL" sz="1400" i="1" kern="1200" dirty="0">
                <a:solidFill>
                  <a:srgbClr val="666666"/>
                </a:solidFill>
                <a:latin typeface="Arial" charset="0"/>
                <a:ea typeface="+mn-ea"/>
                <a:cs typeface="+mn-cs"/>
              </a:rPr>
              <a:t>of- </a:t>
            </a:r>
            <a:endParaRPr lang="nl-NL" sz="1400" kern="1200" dirty="0">
              <a:solidFill>
                <a:srgbClr val="666666"/>
              </a:solidFill>
              <a:latin typeface="Trebuchet MS"/>
              <a:ea typeface="+mn-ea"/>
              <a:cs typeface="+mn-cs"/>
            </a:endParaRPr>
          </a:p>
          <a:p>
            <a:pPr lvl="1" eaLnBrk="1" fontAlgn="auto" hangingPunct="1">
              <a:spcBef>
                <a:spcPts val="0"/>
              </a:spcBef>
              <a:spcAft>
                <a:spcPts val="0"/>
              </a:spcAft>
              <a:buClrTx/>
              <a:buSzTx/>
              <a:buFont typeface="Trebuchet MS" pitchFamily="34" charset="0"/>
              <a:buChar char="-"/>
              <a:defRPr/>
            </a:pPr>
            <a:r>
              <a:rPr lang="nl-NL" sz="1400" kern="1200" dirty="0">
                <a:solidFill>
                  <a:srgbClr val="666666"/>
                </a:solidFill>
                <a:latin typeface="Trebuchet MS"/>
                <a:ea typeface="+mn-ea"/>
                <a:cs typeface="+mn-cs"/>
              </a:rPr>
              <a:t>Thompson-score </a:t>
            </a:r>
            <a:r>
              <a:rPr lang="nl-NL" sz="1400" kern="1200" dirty="0">
                <a:solidFill>
                  <a:srgbClr val="666666"/>
                </a:solidFill>
                <a:latin typeface="Arial" charset="0"/>
                <a:ea typeface="+mn-ea"/>
                <a:cs typeface="+mn-cs"/>
              </a:rPr>
              <a:t>≥</a:t>
            </a:r>
            <a:r>
              <a:rPr lang="nl-NL" sz="1400" kern="1200" dirty="0">
                <a:solidFill>
                  <a:srgbClr val="666666"/>
                </a:solidFill>
                <a:latin typeface="Trebuchet MS"/>
                <a:ea typeface="+mn-ea"/>
                <a:cs typeface="+mn-cs"/>
              </a:rPr>
              <a:t>7 of een </a:t>
            </a:r>
            <a:r>
              <a:rPr lang="nl-NL" sz="1400" kern="1200" dirty="0" err="1">
                <a:solidFill>
                  <a:srgbClr val="666666"/>
                </a:solidFill>
                <a:latin typeface="Trebuchet MS"/>
                <a:ea typeface="+mn-ea"/>
                <a:cs typeface="+mn-cs"/>
              </a:rPr>
              <a:t>Sarnat</a:t>
            </a:r>
            <a:r>
              <a:rPr lang="nl-NL" sz="1400" kern="1200" dirty="0">
                <a:solidFill>
                  <a:srgbClr val="666666"/>
                </a:solidFill>
                <a:latin typeface="Trebuchet MS"/>
                <a:ea typeface="+mn-ea"/>
                <a:cs typeface="+mn-cs"/>
              </a:rPr>
              <a:t> score </a:t>
            </a:r>
            <a:r>
              <a:rPr lang="nl-NL" sz="1400" kern="1200" dirty="0">
                <a:solidFill>
                  <a:srgbClr val="666666"/>
                </a:solidFill>
                <a:latin typeface="Arial" charset="0"/>
                <a:ea typeface="+mn-ea"/>
                <a:cs typeface="+mn-cs"/>
              </a:rPr>
              <a:t>≥</a:t>
            </a:r>
            <a:r>
              <a:rPr lang="nl-NL" sz="1400" kern="1200" dirty="0">
                <a:solidFill>
                  <a:srgbClr val="666666"/>
                </a:solidFill>
                <a:latin typeface="Trebuchet MS"/>
                <a:ea typeface="+mn-ea"/>
                <a:cs typeface="+mn-cs"/>
              </a:rPr>
              <a:t>1;</a:t>
            </a:r>
          </a:p>
          <a:p>
            <a:pPr marL="265113" lvl="2" indent="0" eaLnBrk="1" fontAlgn="auto" hangingPunct="1">
              <a:spcBef>
                <a:spcPts val="0"/>
              </a:spcBef>
              <a:spcAft>
                <a:spcPts val="0"/>
              </a:spcAft>
              <a:buClrTx/>
              <a:buSzTx/>
              <a:buNone/>
              <a:defRPr/>
            </a:pPr>
            <a:r>
              <a:rPr lang="nl-NL" sz="1400" i="1" kern="1200" dirty="0">
                <a:solidFill>
                  <a:srgbClr val="666666"/>
                </a:solidFill>
                <a:latin typeface="Trebuchet MS"/>
                <a:ea typeface="+mn-ea"/>
                <a:cs typeface="+mn-cs"/>
              </a:rPr>
              <a:t>NB. Includeer alle kinderen met de indicatie voor therapeutische hypothermie horen, ook als koeling niet (meer) mogelijk is of anders besloten wordt. </a:t>
            </a:r>
            <a:endParaRPr lang="nl-NL" sz="1400" kern="1200" dirty="0">
              <a:solidFill>
                <a:srgbClr val="666666"/>
              </a:solidFill>
              <a:latin typeface="Trebuchet MS"/>
              <a:ea typeface="+mn-ea"/>
              <a:cs typeface="+mn-cs"/>
            </a:endParaRPr>
          </a:p>
          <a:p>
            <a:pPr marL="285750" lvl="0" indent="-285750" eaLnBrk="1" fontAlgn="auto" hangingPunct="1">
              <a:spcBef>
                <a:spcPts val="0"/>
              </a:spcBef>
              <a:spcAft>
                <a:spcPts val="0"/>
              </a:spcAft>
              <a:buClrTx/>
              <a:buSzTx/>
              <a:buFont typeface="Arial" pitchFamily="34" charset="0"/>
              <a:buChar char="•"/>
              <a:defRPr/>
            </a:pPr>
            <a:r>
              <a:rPr lang="nl-NL" sz="1400" kern="1200" dirty="0">
                <a:solidFill>
                  <a:srgbClr val="666666"/>
                </a:solidFill>
                <a:latin typeface="Trebuchet MS"/>
              </a:rPr>
              <a:t>Neonatale convulsies</a:t>
            </a:r>
          </a:p>
          <a:p>
            <a:pPr marL="285750" lvl="0" indent="-285750" eaLnBrk="1" fontAlgn="auto" hangingPunct="1">
              <a:spcBef>
                <a:spcPts val="0"/>
              </a:spcBef>
              <a:spcAft>
                <a:spcPts val="0"/>
              </a:spcAft>
              <a:buClrTx/>
              <a:buSzTx/>
              <a:buFont typeface="Arial" pitchFamily="34" charset="0"/>
              <a:buChar char="•"/>
              <a:defRPr/>
            </a:pPr>
            <a:r>
              <a:rPr lang="nl-NL" sz="1400" kern="1200" dirty="0">
                <a:solidFill>
                  <a:srgbClr val="666666"/>
                </a:solidFill>
                <a:latin typeface="Trebuchet MS"/>
              </a:rPr>
              <a:t>Hypotonie</a:t>
            </a:r>
          </a:p>
          <a:p>
            <a:pPr marL="0" lvl="0" indent="0" eaLnBrk="1" fontAlgn="auto" hangingPunct="1">
              <a:spcBef>
                <a:spcPts val="0"/>
              </a:spcBef>
              <a:spcAft>
                <a:spcPts val="0"/>
              </a:spcAft>
              <a:buClrTx/>
              <a:buSzTx/>
              <a:buNone/>
              <a:defRPr/>
            </a:pPr>
            <a:endParaRPr lang="nl-NL" sz="1400" kern="1200" dirty="0">
              <a:solidFill>
                <a:srgbClr val="666666"/>
              </a:solidFill>
              <a:latin typeface="Trebuchet MS"/>
            </a:endParaRPr>
          </a:p>
          <a:p>
            <a:pPr marL="0" lvl="0" indent="0" eaLnBrk="1" fontAlgn="auto" hangingPunct="1">
              <a:spcBef>
                <a:spcPts val="0"/>
              </a:spcBef>
              <a:spcAft>
                <a:spcPts val="0"/>
              </a:spcAft>
              <a:buClrTx/>
              <a:buSzTx/>
              <a:buNone/>
              <a:defRPr/>
            </a:pPr>
            <a:r>
              <a:rPr lang="nl-NL" sz="1400" kern="1200" dirty="0">
                <a:solidFill>
                  <a:srgbClr val="666666"/>
                </a:solidFill>
                <a:latin typeface="Trebuchet MS"/>
              </a:rPr>
              <a:t>Met als mogelijk diagnosen:</a:t>
            </a:r>
          </a:p>
          <a:p>
            <a:pPr marL="285750" lvl="0" indent="-285750" eaLnBrk="1" fontAlgn="auto" hangingPunct="1">
              <a:spcBef>
                <a:spcPts val="0"/>
              </a:spcBef>
              <a:spcAft>
                <a:spcPts val="0"/>
              </a:spcAft>
              <a:buClrTx/>
              <a:buSzTx/>
              <a:buFont typeface="Arial" pitchFamily="34" charset="0"/>
              <a:buChar char="•"/>
              <a:defRPr/>
            </a:pPr>
            <a:r>
              <a:rPr lang="nl-NL" sz="1400" kern="1200" dirty="0" err="1">
                <a:solidFill>
                  <a:srgbClr val="666666"/>
                </a:solidFill>
                <a:latin typeface="Trebuchet MS"/>
              </a:rPr>
              <a:t>Ischaemie</a:t>
            </a:r>
            <a:r>
              <a:rPr lang="nl-NL" sz="1400" kern="1200" dirty="0">
                <a:solidFill>
                  <a:srgbClr val="666666"/>
                </a:solidFill>
                <a:latin typeface="Trebuchet MS"/>
              </a:rPr>
              <a:t>, echografische afwijkingen (PVL Graad I, II, III en IV, ischemie a cerebri </a:t>
            </a:r>
            <a:r>
              <a:rPr lang="nl-NL" sz="1400" kern="1200" dirty="0" err="1">
                <a:solidFill>
                  <a:srgbClr val="666666"/>
                </a:solidFill>
                <a:latin typeface="Trebuchet MS"/>
              </a:rPr>
              <a:t>anterior</a:t>
            </a:r>
            <a:r>
              <a:rPr lang="nl-NL" sz="1400" kern="1200" dirty="0">
                <a:solidFill>
                  <a:srgbClr val="666666"/>
                </a:solidFill>
                <a:latin typeface="Trebuchet MS"/>
              </a:rPr>
              <a:t>/media/posterior, veneus cerebraal infarct, overige </a:t>
            </a:r>
            <a:r>
              <a:rPr lang="nl-NL" sz="1400" kern="1200" dirty="0" err="1">
                <a:solidFill>
                  <a:srgbClr val="666666"/>
                </a:solidFill>
                <a:latin typeface="Trebuchet MS"/>
              </a:rPr>
              <a:t>ischaemische</a:t>
            </a:r>
            <a:r>
              <a:rPr lang="nl-NL" sz="1400" kern="1200" dirty="0">
                <a:solidFill>
                  <a:srgbClr val="666666"/>
                </a:solidFill>
                <a:latin typeface="Trebuchet MS"/>
              </a:rPr>
              <a:t> cerebrale afwijkingen)</a:t>
            </a:r>
          </a:p>
          <a:p>
            <a:pPr marL="285750" lvl="0" indent="-285750" eaLnBrk="1" fontAlgn="auto" hangingPunct="1">
              <a:spcBef>
                <a:spcPts val="0"/>
              </a:spcBef>
              <a:spcAft>
                <a:spcPts val="0"/>
              </a:spcAft>
              <a:buClrTx/>
              <a:buSzTx/>
              <a:buFont typeface="Arial" pitchFamily="34" charset="0"/>
              <a:buChar char="•"/>
              <a:defRPr/>
            </a:pPr>
            <a:r>
              <a:rPr lang="nl-NL" sz="1400" kern="1200" dirty="0" err="1">
                <a:solidFill>
                  <a:srgbClr val="666666"/>
                </a:solidFill>
                <a:latin typeface="Trebuchet MS"/>
              </a:rPr>
              <a:t>Hypoxische</a:t>
            </a:r>
            <a:r>
              <a:rPr lang="nl-NL" sz="1400" kern="1200" dirty="0">
                <a:solidFill>
                  <a:srgbClr val="666666"/>
                </a:solidFill>
                <a:latin typeface="Trebuchet MS"/>
              </a:rPr>
              <a:t>/ischemische encefalopathie </a:t>
            </a:r>
            <a:r>
              <a:rPr lang="nl-NL" sz="1400" kern="1200" dirty="0" err="1">
                <a:solidFill>
                  <a:srgbClr val="666666"/>
                </a:solidFill>
                <a:latin typeface="Trebuchet MS"/>
              </a:rPr>
              <a:t>Sarnat</a:t>
            </a:r>
            <a:r>
              <a:rPr lang="nl-NL" sz="1400" kern="1200" dirty="0">
                <a:solidFill>
                  <a:srgbClr val="666666"/>
                </a:solidFill>
                <a:latin typeface="Trebuchet MS"/>
              </a:rPr>
              <a:t> 1, 2 of 3 </a:t>
            </a:r>
            <a:endParaRPr lang="nl-NL" sz="1400" kern="1200" dirty="0" smtClean="0">
              <a:solidFill>
                <a:srgbClr val="666666"/>
              </a:solidFill>
              <a:latin typeface="Trebuchet MS"/>
            </a:endParaRPr>
          </a:p>
          <a:p>
            <a:pPr marL="285750" lvl="0" indent="-285750" eaLnBrk="1" fontAlgn="auto" hangingPunct="1">
              <a:spcBef>
                <a:spcPts val="0"/>
              </a:spcBef>
              <a:spcAft>
                <a:spcPts val="0"/>
              </a:spcAft>
              <a:buClrTx/>
              <a:buSzTx/>
              <a:buFont typeface="Arial" pitchFamily="34" charset="0"/>
              <a:buChar char="•"/>
              <a:defRPr/>
            </a:pPr>
            <a:r>
              <a:rPr lang="nl-NL" sz="1400" kern="1200" dirty="0" smtClean="0">
                <a:solidFill>
                  <a:srgbClr val="666666"/>
                </a:solidFill>
                <a:latin typeface="Trebuchet MS"/>
              </a:rPr>
              <a:t>Multiorgaan </a:t>
            </a:r>
            <a:r>
              <a:rPr lang="nl-NL" sz="1400" kern="1200" dirty="0">
                <a:solidFill>
                  <a:srgbClr val="666666"/>
                </a:solidFill>
                <a:latin typeface="Trebuchet MS"/>
              </a:rPr>
              <a:t>falen</a:t>
            </a:r>
          </a:p>
          <a:p>
            <a:pPr marL="0" lvl="0" indent="0" eaLnBrk="1" fontAlgn="auto" hangingPunct="1">
              <a:spcBef>
                <a:spcPts val="0"/>
              </a:spcBef>
              <a:spcAft>
                <a:spcPts val="0"/>
              </a:spcAft>
              <a:buClrTx/>
              <a:buSzTx/>
              <a:buNone/>
              <a:defRPr/>
            </a:pPr>
            <a:endParaRPr lang="nl-NL" sz="1400" kern="1200" dirty="0">
              <a:solidFill>
                <a:srgbClr val="666666"/>
              </a:solidFill>
              <a:latin typeface="Trebuchet MS"/>
            </a:endParaRPr>
          </a:p>
          <a:p>
            <a:pPr marL="0" indent="0">
              <a:buNone/>
            </a:pPr>
            <a:endParaRPr lang="en-GB" dirty="0"/>
          </a:p>
        </p:txBody>
      </p:sp>
    </p:spTree>
    <p:extLst>
      <p:ext uri="{BB962C8B-B14F-4D97-AF65-F5344CB8AC3E}">
        <p14:creationId xmlns:p14="http://schemas.microsoft.com/office/powerpoint/2010/main" val="373257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altLang="en-US" b="1" dirty="0" smtClean="0"/>
              <a:t>Thema 4: </a:t>
            </a:r>
            <a:br>
              <a:rPr lang="nl-NL" altLang="en-US" b="1" dirty="0" smtClean="0"/>
            </a:br>
            <a:r>
              <a:rPr lang="nl-NL" altLang="en-US" b="1" dirty="0" smtClean="0"/>
              <a:t>premature mortaliteit</a:t>
            </a:r>
            <a:endParaRPr lang="en-US" altLang="en-US" b="1" dirty="0" smtClean="0"/>
          </a:p>
        </p:txBody>
      </p:sp>
      <p:sp>
        <p:nvSpPr>
          <p:cNvPr id="6147" name="Rectangle 3"/>
          <p:cNvSpPr>
            <a:spLocks noGrp="1" noChangeArrowheads="1"/>
          </p:cNvSpPr>
          <p:nvPr>
            <p:ph type="body" idx="1"/>
          </p:nvPr>
        </p:nvSpPr>
        <p:spPr/>
        <p:txBody>
          <a:bodyPr/>
          <a:lstStyle/>
          <a:p>
            <a:pPr marL="0" lvl="0" indent="0" algn="ctr">
              <a:buClr>
                <a:srgbClr val="006666"/>
              </a:buClr>
              <a:buNone/>
            </a:pPr>
            <a:r>
              <a:rPr lang="nl-NL" sz="2000" b="1" dirty="0">
                <a:solidFill>
                  <a:srgbClr val="000000"/>
                </a:solidFill>
              </a:rPr>
              <a:t>Inclusie criteria</a:t>
            </a:r>
            <a:endParaRPr lang="en-GB" sz="4400" dirty="0">
              <a:solidFill>
                <a:srgbClr val="000000"/>
              </a:solidFill>
              <a:latin typeface="Arial"/>
            </a:endParaRPr>
          </a:p>
          <a:p>
            <a:r>
              <a:rPr lang="en-GB" sz="2000" dirty="0" err="1" smtClean="0"/>
              <a:t>perinatale</a:t>
            </a:r>
            <a:r>
              <a:rPr lang="en-GB" sz="2000" dirty="0" smtClean="0"/>
              <a:t> </a:t>
            </a:r>
            <a:r>
              <a:rPr lang="en-GB" sz="2000" dirty="0" err="1"/>
              <a:t>sterfte</a:t>
            </a:r>
            <a:r>
              <a:rPr lang="en-GB" sz="2000" dirty="0"/>
              <a:t> (</a:t>
            </a:r>
            <a:r>
              <a:rPr lang="en-GB" sz="2000" dirty="0" err="1"/>
              <a:t>durante</a:t>
            </a:r>
            <a:r>
              <a:rPr lang="en-GB" sz="2000" dirty="0"/>
              <a:t> </a:t>
            </a:r>
            <a:r>
              <a:rPr lang="en-GB" sz="2000" dirty="0" err="1"/>
              <a:t>partu</a:t>
            </a:r>
            <a:r>
              <a:rPr lang="en-GB" sz="2000" dirty="0"/>
              <a:t> of </a:t>
            </a:r>
            <a:r>
              <a:rPr lang="en-GB" sz="2000" dirty="0" err="1"/>
              <a:t>neonataal</a:t>
            </a:r>
            <a:r>
              <a:rPr lang="en-GB" sz="2000" dirty="0"/>
              <a:t> t/m 28 </a:t>
            </a:r>
            <a:r>
              <a:rPr lang="en-GB" sz="2000" dirty="0" err="1"/>
              <a:t>dagen</a:t>
            </a:r>
            <a:r>
              <a:rPr lang="en-GB" sz="2000" dirty="0"/>
              <a:t>) </a:t>
            </a:r>
            <a:r>
              <a:rPr lang="en-GB" sz="2000" dirty="0" smtClean="0"/>
              <a:t> </a:t>
            </a:r>
          </a:p>
          <a:p>
            <a:r>
              <a:rPr lang="en-GB" sz="2000" dirty="0" err="1" smtClean="0"/>
              <a:t>zwangerschapsduur</a:t>
            </a:r>
            <a:r>
              <a:rPr lang="en-GB" sz="2000" dirty="0" smtClean="0"/>
              <a:t> </a:t>
            </a:r>
            <a:r>
              <a:rPr lang="en-GB" sz="2000" dirty="0"/>
              <a:t>32.0 t/m 36.6 </a:t>
            </a:r>
            <a:r>
              <a:rPr lang="en-GB" sz="2000" dirty="0" err="1"/>
              <a:t>weken</a:t>
            </a:r>
            <a:r>
              <a:rPr lang="en-GB" sz="2000" dirty="0"/>
              <a:t> </a:t>
            </a:r>
            <a:endParaRPr lang="en-GB" sz="2000" dirty="0" smtClean="0"/>
          </a:p>
          <a:p>
            <a:endParaRPr lang="nl-NL" sz="2000" dirty="0"/>
          </a:p>
          <a:p>
            <a:pPr marL="0" indent="0" algn="ctr">
              <a:buNone/>
            </a:pPr>
            <a:r>
              <a:rPr lang="en-GB" sz="2000" b="1" dirty="0" err="1" smtClean="0"/>
              <a:t>Exclusiecriteria</a:t>
            </a:r>
            <a:r>
              <a:rPr lang="en-GB" sz="2000" i="1" dirty="0" smtClean="0"/>
              <a:t> </a:t>
            </a:r>
          </a:p>
          <a:p>
            <a:r>
              <a:rPr lang="en-GB" sz="2000" dirty="0" smtClean="0"/>
              <a:t>intra-</a:t>
            </a:r>
            <a:r>
              <a:rPr lang="en-GB" sz="2000" dirty="0" err="1" smtClean="0"/>
              <a:t>uteriene</a:t>
            </a:r>
            <a:r>
              <a:rPr lang="en-GB" sz="2000" dirty="0" smtClean="0"/>
              <a:t> </a:t>
            </a:r>
            <a:r>
              <a:rPr lang="en-GB" sz="2000" dirty="0" err="1"/>
              <a:t>vruchtdood</a:t>
            </a:r>
            <a:r>
              <a:rPr lang="en-GB" sz="2000" dirty="0"/>
              <a:t> (IUVD</a:t>
            </a:r>
            <a:r>
              <a:rPr lang="en-GB" sz="2000" dirty="0" smtClean="0"/>
              <a:t>)</a:t>
            </a:r>
          </a:p>
          <a:p>
            <a:r>
              <a:rPr lang="en-GB" sz="2000" dirty="0" smtClean="0"/>
              <a:t> </a:t>
            </a:r>
            <a:r>
              <a:rPr lang="en-GB" sz="2000" dirty="0" err="1"/>
              <a:t>letale</a:t>
            </a:r>
            <a:r>
              <a:rPr lang="en-GB" sz="2000" dirty="0"/>
              <a:t> </a:t>
            </a:r>
            <a:r>
              <a:rPr lang="en-GB" sz="2000" dirty="0" err="1"/>
              <a:t>congenitale</a:t>
            </a:r>
            <a:r>
              <a:rPr lang="en-GB" sz="2000" dirty="0"/>
              <a:t> </a:t>
            </a:r>
            <a:r>
              <a:rPr lang="en-GB" sz="2000" dirty="0" err="1" smtClean="0"/>
              <a:t>afwijkingen</a:t>
            </a:r>
            <a:endParaRPr lang="en-GB" sz="2000" dirty="0"/>
          </a:p>
        </p:txBody>
      </p:sp>
      <p:pic>
        <p:nvPicPr>
          <p:cNvPr id="6148" name="Picture 5" descr="landkaart-nederland-provinc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404813"/>
            <a:ext cx="12954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54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755</Words>
  <Application>Microsoft Office PowerPoint</Application>
  <PresentationFormat>Diavoorstelling (4:3)</PresentationFormat>
  <Paragraphs>93</Paragraphs>
  <Slides>12</Slides>
  <Notes>5</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12</vt:i4>
      </vt:variant>
    </vt:vector>
  </HeadingPairs>
  <TitlesOfParts>
    <vt:vector size="21" baseType="lpstr">
      <vt:lpstr>Arial</vt:lpstr>
      <vt:lpstr>Calibri</vt:lpstr>
      <vt:lpstr>Trebuchet MS</vt:lpstr>
      <vt:lpstr>Verdana</vt:lpstr>
      <vt:lpstr>Wingdings</vt:lpstr>
      <vt:lpstr>Office Theme</vt:lpstr>
      <vt:lpstr>Eclipse</vt:lpstr>
      <vt:lpstr>1_Eclipse</vt:lpstr>
      <vt:lpstr>2_Eclipse</vt:lpstr>
      <vt:lpstr>Perinatale Audit  Thema 2017-2019</vt:lpstr>
      <vt:lpstr>Regioteam Leiden </vt:lpstr>
      <vt:lpstr>Landelijk thema 2017- 2019 </vt:lpstr>
      <vt:lpstr>Thema 1: uterus ruptuur</vt:lpstr>
      <vt:lpstr>Thema 2: hyperbilirubinemie</vt:lpstr>
      <vt:lpstr>Bilicurves</vt:lpstr>
      <vt:lpstr>Thema 3: a terme asfyxie</vt:lpstr>
      <vt:lpstr>Asfyxie: definitie van perined</vt:lpstr>
      <vt:lpstr>Thema 4:  premature mortaliteit</vt:lpstr>
      <vt:lpstr>Flow chart</vt:lpstr>
      <vt:lpstr>Rol van de ouders bij de audit</vt:lpstr>
      <vt:lpstr>Rol van de ouders bij de audit</vt:lpstr>
    </vt:vector>
  </TitlesOfParts>
  <Company>LUMC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Perinatale Audit 2017-2019</dc:title>
  <dc:creator>byvandergoes</dc:creator>
  <cp:lastModifiedBy>Corla Vredevoogd</cp:lastModifiedBy>
  <cp:revision>11</cp:revision>
  <dcterms:created xsi:type="dcterms:W3CDTF">2017-01-13T13:49:27Z</dcterms:created>
  <dcterms:modified xsi:type="dcterms:W3CDTF">2017-02-06T14:26:06Z</dcterms:modified>
</cp:coreProperties>
</file>