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45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FF54682-D9AE-4D5B-B30C-0FB9FFF6B2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84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A5A8C4A-F5E4-4348-81E1-B1D4332BF9B7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8500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8500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500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500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grpSp>
          <p:nvGrpSpPr>
            <p:cNvPr id="8500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500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0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0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0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0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grpSp>
        <p:nvGrpSpPr>
          <p:cNvPr id="8501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8501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501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501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grpSp>
          <p:nvGrpSpPr>
            <p:cNvPr id="8501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8501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1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1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1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501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sp>
        <p:nvSpPr>
          <p:cNvPr id="8502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502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2F98B-97B4-425E-AEAC-7DC8C6EB31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36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CB0CA-3C8E-4D35-806E-A914A59869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68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E7A74-E061-46D4-9D10-202A040F61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2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73ED2-9420-44DE-BB9A-3504454A01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9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33110-16C7-4C07-8EC6-106537C33B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8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50B02-EE91-44A0-ABEE-7CCB1974FAD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7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BAB22-8D85-46CD-B916-676F886B248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34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8E8A9-8EDD-43C8-9E4F-77C4135A056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59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0F630-9731-4D9F-A164-1B603F30F57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63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17DD8-660A-4718-B79A-A08CBC0E07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24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EC03B5-3092-4861-BCE0-C621F128A082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839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39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839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839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39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grpSp>
          <p:nvGrpSpPr>
            <p:cNvPr id="8398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8398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39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39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39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</p:grpSp>
          <p:sp>
            <p:nvSpPr>
              <p:cNvPr id="839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39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839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grpSp>
            <p:nvGrpSpPr>
              <p:cNvPr id="8399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39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39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39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</p:grpSp>
        </p:grpSp>
      </p:grpSp>
      <p:grpSp>
        <p:nvGrpSpPr>
          <p:cNvPr id="8400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840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40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840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40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840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grpSp>
            <p:nvGrpSpPr>
              <p:cNvPr id="8401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840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840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</p:grpSp>
        </p:grpSp>
        <p:sp>
          <p:nvSpPr>
            <p:cNvPr id="840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Doelstelling 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1871663"/>
            <a:ext cx="7637462" cy="3600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/>
              <a:t>Het maatschappelijk werk stelt zich ten doel het ontslag van het kind zodanig voor te bereiden dat deze op een verantwoorde, veilige plaats kan wonen.</a:t>
            </a:r>
          </a:p>
          <a:p>
            <a:pPr>
              <a:lnSpc>
                <a:spcPct val="90000"/>
              </a:lnSpc>
            </a:pPr>
            <a:r>
              <a:rPr lang="nl-NL" sz="1800"/>
              <a:t>Informeren en adviseren</a:t>
            </a:r>
          </a:p>
          <a:p>
            <a:pPr>
              <a:lnSpc>
                <a:spcPct val="90000"/>
              </a:lnSpc>
            </a:pPr>
            <a:r>
              <a:rPr lang="nl-NL" sz="1800"/>
              <a:t>Veiligheid en belang van het kind staat voorop</a:t>
            </a:r>
          </a:p>
          <a:p>
            <a:pPr>
              <a:lnSpc>
                <a:spcPct val="90000"/>
              </a:lnSpc>
            </a:pPr>
            <a:r>
              <a:rPr lang="nl-NL" sz="1800"/>
              <a:t>Reduceren/oplossen van sociale problemen</a:t>
            </a:r>
          </a:p>
          <a:p>
            <a:pPr>
              <a:lnSpc>
                <a:spcPct val="90000"/>
              </a:lnSpc>
            </a:pPr>
            <a:r>
              <a:rPr lang="nl-NL" sz="1800"/>
              <a:t>Juridische zaken op orde bij ontslag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Aanmelding.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194550" cy="2951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 sz="2400"/>
              <a:t>Consulten van de gynaecoloog</a:t>
            </a:r>
            <a:br>
              <a:rPr lang="nl-NL" sz="2400"/>
            </a:br>
            <a:r>
              <a:rPr lang="nl-NL" sz="1800"/>
              <a:t>* Volgens protocol doelgroepen</a:t>
            </a:r>
            <a:br>
              <a:rPr lang="nl-NL" sz="1800"/>
            </a:br>
            <a:r>
              <a:rPr lang="nl-NL" sz="1800"/>
              <a:t>* Op eigen initiatief</a:t>
            </a:r>
          </a:p>
          <a:p>
            <a:pPr>
              <a:lnSpc>
                <a:spcPct val="80000"/>
              </a:lnSpc>
            </a:pPr>
            <a:r>
              <a:rPr lang="nl-NL" sz="2400"/>
              <a:t>Consulten extern</a:t>
            </a:r>
          </a:p>
          <a:p>
            <a:pPr>
              <a:lnSpc>
                <a:spcPct val="80000"/>
              </a:lnSpc>
            </a:pPr>
            <a:r>
              <a:rPr lang="nl-NL" sz="2400"/>
              <a:t>Afhankelijk van het moment in de zwangerschap, niet zelden met spoed</a:t>
            </a:r>
          </a:p>
          <a:p>
            <a:pPr>
              <a:lnSpc>
                <a:spcPct val="80000"/>
              </a:lnSpc>
            </a:pPr>
            <a:r>
              <a:rPr lang="nl-NL" sz="2400"/>
              <a:t>Onderkennen van problemen in de zwangerschap</a:t>
            </a:r>
          </a:p>
          <a:p>
            <a:pPr>
              <a:lnSpc>
                <a:spcPct val="80000"/>
              </a:lnSpc>
            </a:pPr>
            <a:r>
              <a:rPr lang="nl-NL" sz="2400"/>
              <a:t>In principe op vrijwillige basis</a:t>
            </a:r>
          </a:p>
          <a:p>
            <a:pPr>
              <a:lnSpc>
                <a:spcPct val="80000"/>
              </a:lnSpc>
            </a:pPr>
            <a:r>
              <a:rPr lang="nl-NL" sz="2400"/>
              <a:t>Sterk afhankelijk van informatie van anderen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Protocol voor doelgroepen.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554912" cy="3673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/>
              <a:t>Minderjarig</a:t>
            </a:r>
            <a:br>
              <a:rPr lang="nl-NL"/>
            </a:br>
            <a:r>
              <a:rPr lang="nl-NL" sz="1800"/>
              <a:t>* is de voogdij geregeld ?</a:t>
            </a:r>
            <a:br>
              <a:rPr lang="nl-NL" sz="1800"/>
            </a:br>
            <a:r>
              <a:rPr lang="nl-NL" sz="1800"/>
              <a:t>* loket voor jonge moeders</a:t>
            </a:r>
          </a:p>
          <a:p>
            <a:pPr>
              <a:lnSpc>
                <a:spcPct val="80000"/>
              </a:lnSpc>
            </a:pPr>
            <a:r>
              <a:rPr lang="nl-NL"/>
              <a:t>Verstandelijk beperkt </a:t>
            </a:r>
            <a:br>
              <a:rPr lang="nl-NL"/>
            </a:br>
            <a:r>
              <a:rPr lang="nl-NL" sz="1800"/>
              <a:t>* Psycholoog-psychiater-Parnassia inschakelen ?</a:t>
            </a:r>
            <a:br>
              <a:rPr lang="nl-NL" sz="1800"/>
            </a:br>
            <a:r>
              <a:rPr lang="nl-NL" sz="1800"/>
              <a:t>* St. MEE betrekken op vrijwillige basis</a:t>
            </a:r>
            <a:br>
              <a:rPr lang="nl-NL" sz="1800"/>
            </a:br>
            <a:r>
              <a:rPr lang="nl-NL" sz="1800"/>
              <a:t>* Niet meewerken ? AMK inschakelen</a:t>
            </a:r>
          </a:p>
          <a:p>
            <a:pPr>
              <a:lnSpc>
                <a:spcPct val="80000"/>
              </a:lnSpc>
            </a:pPr>
            <a:r>
              <a:rPr lang="nl-NL"/>
              <a:t>Harddrugs- en alcoholverslaafd</a:t>
            </a:r>
            <a:r>
              <a:rPr lang="nl-NL" sz="2400"/>
              <a:t/>
            </a:r>
            <a:br>
              <a:rPr lang="nl-NL" sz="2400"/>
            </a:br>
            <a:r>
              <a:rPr lang="nl-NL" sz="1800"/>
              <a:t>* Altijd overleg met AMK. Wel of geen melding ?</a:t>
            </a:r>
            <a:br>
              <a:rPr lang="nl-NL" sz="1800"/>
            </a:br>
            <a:r>
              <a:rPr lang="nl-NL" sz="1400"/>
              <a:t>* </a:t>
            </a:r>
            <a:r>
              <a:rPr lang="nl-NL" sz="1800"/>
              <a:t>Aanmelden bij P4 op vrijwillige basis, zoniet dan melding bij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sz="1800"/>
              <a:t>       AMK</a:t>
            </a:r>
            <a:r>
              <a:rPr lang="nl-NL" sz="1400"/>
              <a:t/>
            </a:r>
            <a:br>
              <a:rPr lang="nl-NL" sz="1400"/>
            </a:br>
            <a:endParaRPr lang="nl-NL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Probleemgebieden.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2400"/>
              <a:t>Harddrugs-alcohol-softdrugsgebruik</a:t>
            </a:r>
          </a:p>
          <a:p>
            <a:r>
              <a:rPr lang="nl-NL" sz="2400"/>
              <a:t>Minderjarigen</a:t>
            </a:r>
          </a:p>
          <a:p>
            <a:r>
              <a:rPr lang="nl-NL" sz="2400"/>
              <a:t>Sociaal- en psychisch beperkten</a:t>
            </a:r>
          </a:p>
          <a:p>
            <a:r>
              <a:rPr lang="nl-NL" sz="2400"/>
              <a:t>Huisvesting</a:t>
            </a:r>
          </a:p>
          <a:p>
            <a:r>
              <a:rPr lang="nl-NL" sz="2400"/>
              <a:t>Financiën</a:t>
            </a:r>
          </a:p>
          <a:p>
            <a:r>
              <a:rPr lang="nl-NL" sz="2400"/>
              <a:t>Relaties</a:t>
            </a:r>
          </a:p>
          <a:p>
            <a:r>
              <a:rPr lang="nl-NL" sz="2400"/>
              <a:t>Juridisch</a:t>
            </a:r>
          </a:p>
          <a:p>
            <a:r>
              <a:rPr lang="nl-NL" sz="2400"/>
              <a:t>Onverzekerden - illegaliteit</a:t>
            </a:r>
          </a:p>
          <a:p>
            <a:endParaRPr lang="nl-NL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Werkwijze.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2198688"/>
            <a:ext cx="7200900" cy="2954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/>
              <a:t>Eerste afspraak : Inventarisatie + afspraken/plan maken </a:t>
            </a:r>
          </a:p>
          <a:p>
            <a:pPr>
              <a:lnSpc>
                <a:spcPct val="90000"/>
              </a:lnSpc>
            </a:pPr>
            <a:r>
              <a:rPr lang="nl-NL" sz="2800"/>
              <a:t>Informeren/adviseren en verwijzen</a:t>
            </a:r>
          </a:p>
          <a:p>
            <a:pPr>
              <a:lnSpc>
                <a:spcPct val="90000"/>
              </a:lnSpc>
            </a:pPr>
            <a:r>
              <a:rPr lang="nl-NL" sz="2800"/>
              <a:t>Contacten intern en extern</a:t>
            </a:r>
          </a:p>
          <a:p>
            <a:pPr>
              <a:lnSpc>
                <a:spcPct val="90000"/>
              </a:lnSpc>
            </a:pPr>
            <a:r>
              <a:rPr lang="nl-NL" sz="2800"/>
              <a:t>Vervolggesprekken</a:t>
            </a:r>
          </a:p>
          <a:p>
            <a:pPr>
              <a:lnSpc>
                <a:spcPct val="90000"/>
              </a:lnSpc>
            </a:pPr>
            <a:r>
              <a:rPr lang="nl-NL" sz="2800"/>
              <a:t>“Controle” bij het AMK, RvK, P4  e.d. </a:t>
            </a:r>
          </a:p>
          <a:p>
            <a:pPr>
              <a:lnSpc>
                <a:spcPct val="90000"/>
              </a:lnSpc>
            </a:pPr>
            <a:endParaRPr lang="nl-NL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Na de geboorte.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2144713"/>
            <a:ext cx="7200900" cy="2949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/>
              <a:t>Overleg over de stand van zaken met AMK, RvK, P4 e.d.</a:t>
            </a:r>
          </a:p>
          <a:p>
            <a:pPr>
              <a:lnSpc>
                <a:spcPct val="90000"/>
              </a:lnSpc>
            </a:pPr>
            <a:r>
              <a:rPr lang="nl-NL" sz="2800"/>
              <a:t>Welke problematiek bestaat er nog ?</a:t>
            </a:r>
          </a:p>
          <a:p>
            <a:pPr>
              <a:lnSpc>
                <a:spcPct val="90000"/>
              </a:lnSpc>
            </a:pPr>
            <a:r>
              <a:rPr lang="nl-NL" sz="2800"/>
              <a:t>Plan en afspraken maken voor ontslag</a:t>
            </a:r>
          </a:p>
          <a:p>
            <a:pPr>
              <a:lnSpc>
                <a:spcPct val="90000"/>
              </a:lnSpc>
            </a:pPr>
            <a:r>
              <a:rPr lang="nl-NL" sz="2800"/>
              <a:t>Bemiddel- en regelfunctie</a:t>
            </a:r>
          </a:p>
          <a:p>
            <a:pPr>
              <a:lnSpc>
                <a:spcPct val="90000"/>
              </a:lnSpc>
            </a:pPr>
            <a:r>
              <a:rPr lang="nl-NL" sz="2800"/>
              <a:t>Onvoorziene omstandigheden</a:t>
            </a:r>
          </a:p>
          <a:p>
            <a:pPr>
              <a:lnSpc>
                <a:spcPct val="90000"/>
              </a:lnSpc>
            </a:pPr>
            <a:endParaRPr lang="nl-NL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leurpotloden">
  <a:themeElements>
    <a:clrScheme name="Kleurpotloden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Kleurpotlode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leurpotloden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eurpotloden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eurpotloden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547</TotalTime>
  <Words>140</Words>
  <Application>Microsoft Office PowerPoint</Application>
  <PresentationFormat>Diavoorstelling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Comic Sans MS</vt:lpstr>
      <vt:lpstr>Kleurpotloden</vt:lpstr>
      <vt:lpstr>Doelstelling :</vt:lpstr>
      <vt:lpstr>Aanmelding.</vt:lpstr>
      <vt:lpstr>Protocol voor doelgroepen.</vt:lpstr>
      <vt:lpstr>Probleemgebieden.</vt:lpstr>
      <vt:lpstr>Werkwijze.</vt:lpstr>
      <vt:lpstr>Na de geboorte.</vt:lpstr>
    </vt:vector>
  </TitlesOfParts>
  <Company>MCH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Maatschappelijk werk voor zwangeren en kinderen in  MCH-Westeinde.</dc:title>
  <dc:creator>KonKo</dc:creator>
  <cp:lastModifiedBy>Jaap van der Zwan</cp:lastModifiedBy>
  <cp:revision>7</cp:revision>
  <dcterms:created xsi:type="dcterms:W3CDTF">2008-09-17T12:21:46Z</dcterms:created>
  <dcterms:modified xsi:type="dcterms:W3CDTF">2014-01-29T10:35:36Z</dcterms:modified>
</cp:coreProperties>
</file>